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iHyZ2JDNvrf40sbxn7TvSgAirL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customschemas.google.com/relationships/presentationmetadata" Target="metadata"/><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49" name="Google Shape;2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62" name="Google Shape;26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82" name="Google Shape;28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01" name="Google Shape;30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16" name="Google Shape;31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34" name="Google Shape;33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53" name="Google Shape;35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74" name="Google Shape;37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397" name="Google Shape;39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418" name="Google Shape;41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44" name="Google Shape;14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59" name="Google Shape;15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83" name="Google Shape;18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04" name="Google Shape;20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20" name="Google Shape;22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34" name="Google Shape;2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2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9"/>
          <p:cNvSpPr/>
          <p:nvPr>
            <p:ph idx="2" type="pic"/>
          </p:nvPr>
        </p:nvSpPr>
        <p:spPr>
          <a:xfrm>
            <a:off x="5183188" y="987425"/>
            <a:ext cx="6172200" cy="4873625"/>
          </a:xfrm>
          <a:prstGeom prst="rect">
            <a:avLst/>
          </a:prstGeom>
          <a:noFill/>
          <a:ln>
            <a:noFill/>
          </a:ln>
        </p:spPr>
      </p:sp>
      <p:sp>
        <p:nvSpPr>
          <p:cNvPr id="68" name="Google Shape;68;p2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7.jpg"/><Relationship Id="rId4" Type="http://schemas.openxmlformats.org/officeDocument/2006/relationships/image" Target="../media/image27.jpg"/><Relationship Id="rId5" Type="http://schemas.openxmlformats.org/officeDocument/2006/relationships/image" Target="../media/image25.gif"/><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6.jpg"/><Relationship Id="rId4" Type="http://schemas.openxmlformats.org/officeDocument/2006/relationships/image" Target="../media/image35.jpg"/><Relationship Id="rId5" Type="http://schemas.openxmlformats.org/officeDocument/2006/relationships/image" Target="../media/image27.jpg"/><Relationship Id="rId6" Type="http://schemas.openxmlformats.org/officeDocument/2006/relationships/image" Target="../media/image25.gif"/><Relationship Id="rId7" Type="http://schemas.openxmlformats.org/officeDocument/2006/relationships/image" Target="../media/image13.png"/><Relationship Id="rId8"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jpg"/><Relationship Id="rId4" Type="http://schemas.openxmlformats.org/officeDocument/2006/relationships/image" Target="../media/image25.gif"/><Relationship Id="rId5" Type="http://schemas.openxmlformats.org/officeDocument/2006/relationships/image" Target="../media/image33.gif"/><Relationship Id="rId6" Type="http://schemas.openxmlformats.org/officeDocument/2006/relationships/image" Target="../media/image49.jpg"/><Relationship Id="rId7" Type="http://schemas.openxmlformats.org/officeDocument/2006/relationships/image" Target="../media/image45.jpg"/><Relationship Id="rId8"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jpg"/><Relationship Id="rId4" Type="http://schemas.openxmlformats.org/officeDocument/2006/relationships/image" Target="../media/image25.gif"/><Relationship Id="rId5" Type="http://schemas.openxmlformats.org/officeDocument/2006/relationships/image" Target="../media/image39.jpg"/><Relationship Id="rId6" Type="http://schemas.openxmlformats.org/officeDocument/2006/relationships/image" Target="../media/image40.jpg"/><Relationship Id="rId7"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7.jpg"/><Relationship Id="rId4" Type="http://schemas.openxmlformats.org/officeDocument/2006/relationships/image" Target="../media/image25.gif"/><Relationship Id="rId5" Type="http://schemas.openxmlformats.org/officeDocument/2006/relationships/image" Target="../media/image48.png"/><Relationship Id="rId6" Type="http://schemas.openxmlformats.org/officeDocument/2006/relationships/image" Target="../media/image41.jpg"/><Relationship Id="rId7"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25.gif"/><Relationship Id="rId5" Type="http://schemas.openxmlformats.org/officeDocument/2006/relationships/image" Target="../media/image38.jpg"/><Relationship Id="rId6" Type="http://schemas.openxmlformats.org/officeDocument/2006/relationships/image" Target="../media/image34.jpg"/><Relationship Id="rId7"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25.gif"/><Relationship Id="rId5" Type="http://schemas.openxmlformats.org/officeDocument/2006/relationships/image" Target="../media/image44.png"/><Relationship Id="rId6" Type="http://schemas.openxmlformats.org/officeDocument/2006/relationships/image" Target="../media/image52.gif"/><Relationship Id="rId7"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jpg"/><Relationship Id="rId4" Type="http://schemas.openxmlformats.org/officeDocument/2006/relationships/image" Target="../media/image25.gif"/><Relationship Id="rId5" Type="http://schemas.openxmlformats.org/officeDocument/2006/relationships/image" Target="../media/image55.png"/><Relationship Id="rId6" Type="http://schemas.openxmlformats.org/officeDocument/2006/relationships/image" Target="../media/image53.jpg"/><Relationship Id="rId7" Type="http://schemas.openxmlformats.org/officeDocument/2006/relationships/image" Target="../media/image50.png"/><Relationship Id="rId8"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24.gif"/><Relationship Id="rId5" Type="http://schemas.openxmlformats.org/officeDocument/2006/relationships/image" Target="../media/image17.gif"/><Relationship Id="rId6" Type="http://schemas.openxmlformats.org/officeDocument/2006/relationships/image" Target="../media/image20.gif"/><Relationship Id="rId7"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57.png"/><Relationship Id="rId5"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gif"/><Relationship Id="rId4" Type="http://schemas.openxmlformats.org/officeDocument/2006/relationships/image" Target="../media/image27.jpg"/><Relationship Id="rId5" Type="http://schemas.openxmlformats.org/officeDocument/2006/relationships/image" Target="../media/image13.png"/><Relationship Id="rId6" Type="http://schemas.openxmlformats.org/officeDocument/2006/relationships/image" Target="../media/image2.jpg"/><Relationship Id="rId7" Type="http://schemas.openxmlformats.org/officeDocument/2006/relationships/image" Target="../media/image1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gif"/><Relationship Id="rId4" Type="http://schemas.openxmlformats.org/officeDocument/2006/relationships/image" Target="../media/image27.jpg"/><Relationship Id="rId9" Type="http://schemas.openxmlformats.org/officeDocument/2006/relationships/image" Target="../media/image18.gif"/><Relationship Id="rId5" Type="http://schemas.openxmlformats.org/officeDocument/2006/relationships/image" Target="../media/image13.png"/><Relationship Id="rId6" Type="http://schemas.openxmlformats.org/officeDocument/2006/relationships/image" Target="../media/image8.gif"/><Relationship Id="rId7" Type="http://schemas.openxmlformats.org/officeDocument/2006/relationships/image" Target="../media/image11.gif"/><Relationship Id="rId8"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7.jpg"/><Relationship Id="rId4" Type="http://schemas.openxmlformats.org/officeDocument/2006/relationships/image" Target="../media/image13.png"/><Relationship Id="rId5" Type="http://schemas.openxmlformats.org/officeDocument/2006/relationships/image" Target="../media/image4.gif"/><Relationship Id="rId6" Type="http://schemas.openxmlformats.org/officeDocument/2006/relationships/image" Target="../media/image9.png"/><Relationship Id="rId7"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7.jpg"/><Relationship Id="rId4" Type="http://schemas.openxmlformats.org/officeDocument/2006/relationships/image" Target="../media/image21.png"/><Relationship Id="rId5" Type="http://schemas.openxmlformats.org/officeDocument/2006/relationships/image" Target="../media/image23.gif"/><Relationship Id="rId6" Type="http://schemas.openxmlformats.org/officeDocument/2006/relationships/image" Target="../media/image20.gif"/><Relationship Id="rId7" Type="http://schemas.openxmlformats.org/officeDocument/2006/relationships/image" Target="../media/image17.gif"/><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jpg"/><Relationship Id="rId4" Type="http://schemas.openxmlformats.org/officeDocument/2006/relationships/image" Target="../media/image24.gif"/><Relationship Id="rId5" Type="http://schemas.openxmlformats.org/officeDocument/2006/relationships/image" Target="../media/image17.gif"/><Relationship Id="rId6" Type="http://schemas.openxmlformats.org/officeDocument/2006/relationships/image" Target="../media/image20.gif"/><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1.jpg"/><Relationship Id="rId4" Type="http://schemas.openxmlformats.org/officeDocument/2006/relationships/image" Target="../media/image47.jpg"/><Relationship Id="rId5" Type="http://schemas.openxmlformats.org/officeDocument/2006/relationships/image" Target="../media/image29.png"/><Relationship Id="rId6" Type="http://schemas.openxmlformats.org/officeDocument/2006/relationships/image" Target="../media/image27.jpg"/><Relationship Id="rId7" Type="http://schemas.openxmlformats.org/officeDocument/2006/relationships/image" Target="../media/image25.gif"/><Relationship Id="rId8"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27.jpg"/><Relationship Id="rId5" Type="http://schemas.openxmlformats.org/officeDocument/2006/relationships/image" Target="../media/image25.gif"/><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7.jpg"/><Relationship Id="rId4" Type="http://schemas.openxmlformats.org/officeDocument/2006/relationships/image" Target="../media/image25.gif"/><Relationship Id="rId5" Type="http://schemas.openxmlformats.org/officeDocument/2006/relationships/image" Target="../media/image13.png"/><Relationship Id="rId6" Type="http://schemas.openxmlformats.org/officeDocument/2006/relationships/image" Target="../media/image46.png"/><Relationship Id="rId7"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155575" y="253834"/>
            <a:ext cx="5762146" cy="1180519"/>
          </a:xfrm>
          <a:prstGeom prst="rect">
            <a:avLst/>
          </a:prstGeom>
          <a:noFill/>
          <a:ln>
            <a:noFill/>
          </a:ln>
        </p:spPr>
      </p:pic>
      <p:sp>
        <p:nvSpPr>
          <p:cNvPr id="89" name="Google Shape;89;p1"/>
          <p:cNvSpPr txBox="1"/>
          <p:nvPr/>
        </p:nvSpPr>
        <p:spPr>
          <a:xfrm>
            <a:off x="293298" y="1862468"/>
            <a:ext cx="11197200" cy="2618666"/>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70C0"/>
              </a:buClr>
              <a:buSzPts val="3200"/>
              <a:buFont typeface="Arial"/>
              <a:buNone/>
            </a:pPr>
            <a:r>
              <a:rPr b="1" i="0" lang="en-US" sz="3200" u="none" cap="none" strike="noStrike">
                <a:solidFill>
                  <a:srgbClr val="0070C0"/>
                </a:solidFill>
                <a:latin typeface="Arial"/>
                <a:ea typeface="Arial"/>
                <a:cs typeface="Arial"/>
                <a:sym typeface="Arial"/>
              </a:rPr>
              <a:t>CHƯƠNG 1</a:t>
            </a:r>
            <a:endParaRPr b="0" i="0" sz="1800" u="none" cap="none" strike="noStrike">
              <a:solidFill>
                <a:schemeClr val="dk1"/>
              </a:solidFill>
              <a:latin typeface="Calibri"/>
              <a:ea typeface="Calibri"/>
              <a:cs typeface="Calibri"/>
              <a:sym typeface="Calibri"/>
            </a:endParaRPr>
          </a:p>
          <a:p>
            <a:pPr indent="-1210945" lvl="0" marL="1223010" marR="5080" rtl="0" algn="ctr">
              <a:lnSpc>
                <a:spcPct val="120000"/>
              </a:lnSpc>
              <a:spcBef>
                <a:spcPts val="100"/>
              </a:spcBef>
              <a:spcAft>
                <a:spcPts val="0"/>
              </a:spcAft>
              <a:buClr>
                <a:srgbClr val="FF0000"/>
              </a:buClr>
              <a:buSzPts val="3000"/>
              <a:buFont typeface="Arial"/>
              <a:buNone/>
            </a:pPr>
            <a:r>
              <a:rPr b="1" i="0" lang="en-US" sz="3000" u="none" cap="none" strike="noStrike">
                <a:solidFill>
                  <a:srgbClr val="FF0000"/>
                </a:solidFill>
                <a:latin typeface="Arial"/>
                <a:ea typeface="Arial"/>
                <a:cs typeface="Arial"/>
                <a:sym typeface="Arial"/>
              </a:rPr>
              <a:t>NHỮNG VẤN ĐỀ LÝ LUẬN CƠ BẢN VỀ NHÀ NƯỚC </a:t>
            </a:r>
            <a:endParaRPr b="1" i="0" sz="3000" u="none" cap="none" strike="noStrike">
              <a:solidFill>
                <a:schemeClr val="dk1"/>
              </a:solidFill>
              <a:latin typeface="Arial"/>
              <a:ea typeface="Arial"/>
              <a:cs typeface="Arial"/>
              <a:sym typeface="Arial"/>
            </a:endParaRPr>
          </a:p>
          <a:p>
            <a:pPr indent="-1210945" lvl="0" marL="1223010" marR="5080" rtl="0" algn="ctr">
              <a:lnSpc>
                <a:spcPct val="120000"/>
              </a:lnSpc>
              <a:spcBef>
                <a:spcPts val="100"/>
              </a:spcBef>
              <a:spcAft>
                <a:spcPts val="0"/>
              </a:spcAft>
              <a:buClr>
                <a:srgbClr val="FF0000"/>
              </a:buClr>
              <a:buSzPts val="3000"/>
              <a:buFont typeface="Arial"/>
              <a:buNone/>
            </a:pPr>
            <a:r>
              <a:rPr b="1" i="0" lang="en-US" sz="3000" u="none" cap="none" strike="noStrike">
                <a:solidFill>
                  <a:srgbClr val="FF0000"/>
                </a:solidFill>
                <a:latin typeface="Arial"/>
                <a:ea typeface="Arial"/>
                <a:cs typeface="Arial"/>
                <a:sym typeface="Arial"/>
              </a:rPr>
              <a:t>VÀ NHÀ NƯỚC CỘNG HÒA XÃ HỘI CHỦ NGHĨA VIỆT NAM</a:t>
            </a:r>
            <a:endParaRPr b="1" i="0" sz="3000" u="none" cap="none" strike="noStrike">
              <a:solidFill>
                <a:schemeClr val="dk1"/>
              </a:solidFill>
              <a:latin typeface="Arial"/>
              <a:ea typeface="Arial"/>
              <a:cs typeface="Arial"/>
              <a:sym typeface="Arial"/>
            </a:endParaRPr>
          </a:p>
          <a:p>
            <a:pPr indent="0" lvl="0" marL="12700" marR="0" rtl="0" algn="ctr">
              <a:lnSpc>
                <a:spcPct val="100000"/>
              </a:lnSpc>
              <a:spcBef>
                <a:spcPts val="100"/>
              </a:spcBef>
              <a:spcAft>
                <a:spcPts val="0"/>
              </a:spcAft>
              <a:buClr>
                <a:schemeClr val="dk1"/>
              </a:buClr>
              <a:buSzPts val="3000"/>
              <a:buFont typeface="Calibri"/>
              <a:buNone/>
            </a:pPr>
            <a:r>
              <a:t/>
            </a:r>
            <a:endParaRPr b="1" i="0" sz="3000" u="none" cap="none" strike="noStrike">
              <a:solidFill>
                <a:srgbClr val="0070C0"/>
              </a:solidFill>
              <a:latin typeface="Arial"/>
              <a:ea typeface="Arial"/>
              <a:cs typeface="Arial"/>
              <a:sym typeface="Arial"/>
            </a:endParaRPr>
          </a:p>
          <a:p>
            <a:pPr indent="0" lvl="0" marL="12700" marR="0" rtl="0" algn="ctr">
              <a:lnSpc>
                <a:spcPct val="100000"/>
              </a:lnSpc>
              <a:spcBef>
                <a:spcPts val="100"/>
              </a:spcBef>
              <a:spcAft>
                <a:spcPts val="0"/>
              </a:spcAft>
              <a:buClr>
                <a:schemeClr val="dk1"/>
              </a:buClr>
              <a:buSzPts val="3200"/>
              <a:buFont typeface="Calibri"/>
              <a:buNone/>
            </a:pPr>
            <a:r>
              <a:t/>
            </a:r>
            <a:endParaRPr b="1" i="0" sz="3200" u="none" cap="none" strike="noStrike">
              <a:solidFill>
                <a:srgbClr val="0070C0"/>
              </a:solidFill>
              <a:latin typeface="Arial"/>
              <a:ea typeface="Arial"/>
              <a:cs typeface="Arial"/>
              <a:sym typeface="Arial"/>
            </a:endParaRPr>
          </a:p>
        </p:txBody>
      </p:sp>
      <p:sp>
        <p:nvSpPr>
          <p:cNvPr id="90" name="Google Shape;90;p1"/>
          <p:cNvSpPr/>
          <p:nvPr/>
        </p:nvSpPr>
        <p:spPr>
          <a:xfrm>
            <a:off x="4104322" y="3902372"/>
            <a:ext cx="3958432" cy="88992"/>
          </a:xfrm>
          <a:custGeom>
            <a:rect b="b" l="l" r="r" t="t"/>
            <a:pathLst>
              <a:path extrusionOk="0" h="120000" w="4686300">
                <a:moveTo>
                  <a:pt x="0" y="0"/>
                </a:moveTo>
                <a:lnTo>
                  <a:pt x="4686300" y="0"/>
                </a:lnTo>
              </a:path>
            </a:pathLst>
          </a:custGeom>
          <a:noFill/>
          <a:ln cap="flat" cmpd="sng" w="57150">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Clr>
                <a:schemeClr val="dk1"/>
              </a:buClr>
              <a:buSzPts val="1800"/>
              <a:buFont typeface="Calibri"/>
              <a:buNone/>
            </a:pPr>
            <a:r>
              <a:t/>
            </a:r>
            <a:endParaRPr b="0" i="0" sz="1800" u="none" cap="none" strike="noStrike">
              <a:solidFill>
                <a:srgbClr val="1F3864"/>
              </a:solidFill>
              <a:latin typeface="Arial"/>
              <a:ea typeface="Arial"/>
              <a:cs typeface="Arial"/>
              <a:sym typeface="Arial"/>
            </a:endParaRPr>
          </a:p>
        </p:txBody>
      </p:sp>
      <p:sp>
        <p:nvSpPr>
          <p:cNvPr id="91" name="Google Shape;91;p1"/>
          <p:cNvSpPr txBox="1"/>
          <p:nvPr/>
        </p:nvSpPr>
        <p:spPr>
          <a:xfrm flipH="1">
            <a:off x="706487" y="4481134"/>
            <a:ext cx="4538134" cy="152862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chemeClr val="dk1"/>
              </a:buClr>
              <a:buSzPts val="2400"/>
              <a:buFont typeface="Arial"/>
              <a:buNone/>
            </a:pPr>
            <a:r>
              <a:rPr b="1" i="0" lang="en-US" sz="2400" u="sng" cap="none" strike="noStrike">
                <a:solidFill>
                  <a:schemeClr val="dk1"/>
                </a:solidFill>
                <a:latin typeface="Arial"/>
                <a:ea typeface="Arial"/>
                <a:cs typeface="Arial"/>
                <a:sym typeface="Arial"/>
              </a:rPr>
              <a:t>GV</a:t>
            </a:r>
            <a:r>
              <a:rPr b="1" i="0" lang="en-US" sz="2400" u="none" cap="none" strike="noStrike">
                <a:solidFill>
                  <a:schemeClr val="dk1"/>
                </a:solidFill>
                <a:latin typeface="Arial"/>
                <a:ea typeface="Arial"/>
                <a:cs typeface="Arial"/>
                <a:sym typeface="Arial"/>
              </a:rPr>
              <a:t>: Võ Thị Mỹ Hương</a:t>
            </a:r>
            <a:endParaRPr b="1" i="0" sz="2400" u="none" cap="none" strike="noStrike">
              <a:solidFill>
                <a:schemeClr val="dk1"/>
              </a:solidFill>
              <a:latin typeface="Arial"/>
              <a:ea typeface="Arial"/>
              <a:cs typeface="Arial"/>
              <a:sym typeface="Arial"/>
            </a:endParaRPr>
          </a:p>
          <a:p>
            <a:pPr indent="0" lvl="0" marL="12700" marR="0" rtl="0" algn="l">
              <a:spcBef>
                <a:spcPts val="10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      huongvtm@hcmute.edu.vn</a:t>
            </a:r>
            <a:endParaRPr b="0" i="0" sz="1800" u="none" cap="none" strike="noStrike">
              <a:solidFill>
                <a:schemeClr val="dk1"/>
              </a:solidFill>
              <a:latin typeface="Calibri"/>
              <a:ea typeface="Calibri"/>
              <a:cs typeface="Calibri"/>
              <a:sym typeface="Calibri"/>
            </a:endParaRPr>
          </a:p>
          <a:p>
            <a:pPr indent="0" lvl="0" marL="12700" marR="0" rtl="0" algn="l">
              <a:lnSpc>
                <a:spcPct val="100000"/>
              </a:lnSpc>
              <a:spcBef>
                <a:spcPts val="100"/>
              </a:spcBef>
              <a:spcAft>
                <a:spcPts val="0"/>
              </a:spcAft>
              <a:buClr>
                <a:schemeClr val="dk1"/>
              </a:buClr>
              <a:buSzPts val="2400"/>
              <a:buFont typeface="Calibri"/>
              <a:buNone/>
            </a:pPr>
            <a:r>
              <a:t/>
            </a:r>
            <a:endParaRPr b="1" i="0" sz="2400" u="none" cap="none" strike="noStrike">
              <a:solidFill>
                <a:schemeClr val="dk1"/>
              </a:solidFill>
              <a:latin typeface="Arial"/>
              <a:ea typeface="Arial"/>
              <a:cs typeface="Arial"/>
              <a:sym typeface="Arial"/>
            </a:endParaRPr>
          </a:p>
          <a:p>
            <a:pPr indent="0" lvl="0" marL="12700" marR="0" rtl="0" algn="l">
              <a:lnSpc>
                <a:spcPct val="100000"/>
              </a:lnSpc>
              <a:spcBef>
                <a:spcPts val="1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 </a:t>
            </a:r>
            <a:endParaRPr b="1" i="0" sz="2400" u="none" cap="none" strike="noStrike">
              <a:solidFill>
                <a:schemeClr val="dk1"/>
              </a:solidFill>
              <a:latin typeface="Arial"/>
              <a:ea typeface="Arial"/>
              <a:cs typeface="Arial"/>
              <a:sym typeface="Arial"/>
            </a:endParaRPr>
          </a:p>
        </p:txBody>
      </p:sp>
      <p:sp>
        <p:nvSpPr>
          <p:cNvPr descr="Gmail Email Biểu Tượng - Miễn Phí vector hình ảnh trên Pixabay - Pixabay" id="92" name="Google Shape;92;p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93" name="Google Shape;93;p1"/>
          <p:cNvPicPr preferRelativeResize="0"/>
          <p:nvPr/>
        </p:nvPicPr>
        <p:blipFill rotWithShape="1">
          <a:blip r:embed="rId4">
            <a:alphaModFix/>
          </a:blip>
          <a:srcRect b="0" l="0" r="0" t="0"/>
          <a:stretch/>
        </p:blipFill>
        <p:spPr>
          <a:xfrm>
            <a:off x="706487" y="4879079"/>
            <a:ext cx="493852" cy="290167"/>
          </a:xfrm>
          <a:prstGeom prst="rect">
            <a:avLst/>
          </a:prstGeom>
          <a:noFill/>
          <a:ln>
            <a:noFill/>
          </a:ln>
        </p:spPr>
      </p:pic>
      <p:pic>
        <p:nvPicPr>
          <p:cNvPr id="94" name="Google Shape;94;p1"/>
          <p:cNvPicPr preferRelativeResize="0"/>
          <p:nvPr/>
        </p:nvPicPr>
        <p:blipFill rotWithShape="1">
          <a:blip r:embed="rId5">
            <a:alphaModFix/>
          </a:blip>
          <a:srcRect b="0" l="0" r="0" t="0"/>
          <a:stretch/>
        </p:blipFill>
        <p:spPr>
          <a:xfrm>
            <a:off x="11186073" y="43504"/>
            <a:ext cx="1005927" cy="420660"/>
          </a:xfrm>
          <a:prstGeom prst="rect">
            <a:avLst/>
          </a:prstGeom>
          <a:noFill/>
          <a:ln>
            <a:noFill/>
          </a:ln>
        </p:spPr>
      </p:pic>
      <p:sp>
        <p:nvSpPr>
          <p:cNvPr id="95" name="Google Shape;95;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5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descr="Đọc Rousseau: Con người sinh ra tự do, nhưng đâu đâu họ cũng sống trong  xiềng xích - Luật Khoa tạp chí" id="251" name="Google Shape;251;p10"/>
          <p:cNvPicPr preferRelativeResize="0"/>
          <p:nvPr/>
        </p:nvPicPr>
        <p:blipFill rotWithShape="1">
          <a:blip r:embed="rId3">
            <a:alphaModFix/>
          </a:blip>
          <a:srcRect b="0" l="0" r="0" t="0"/>
          <a:stretch/>
        </p:blipFill>
        <p:spPr>
          <a:xfrm>
            <a:off x="3269443" y="1897618"/>
            <a:ext cx="2948285" cy="3062761"/>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252" name="Google Shape;252;p10"/>
          <p:cNvSpPr/>
          <p:nvPr/>
        </p:nvSpPr>
        <p:spPr>
          <a:xfrm>
            <a:off x="3141877" y="5518433"/>
            <a:ext cx="3203415"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1800"/>
              <a:buFont typeface="Arial"/>
              <a:buNone/>
            </a:pPr>
            <a:r>
              <a:rPr b="1" i="0" lang="en-US" sz="1800" u="none" cap="none" strike="noStrike">
                <a:solidFill>
                  <a:srgbClr val="0070C0"/>
                </a:solidFill>
                <a:latin typeface="Arial"/>
                <a:ea typeface="Arial"/>
                <a:cs typeface="Arial"/>
                <a:sym typeface="Arial"/>
              </a:rPr>
              <a:t>THUYẾT KHẾ ƯỚC XÃ HỘI</a:t>
            </a:r>
            <a:endParaRPr b="0" i="0" sz="1800" u="none" cap="none" strike="noStrike">
              <a:solidFill>
                <a:srgbClr val="0070C0"/>
              </a:solidFill>
              <a:latin typeface="Arial"/>
              <a:ea typeface="Arial"/>
              <a:cs typeface="Arial"/>
              <a:sym typeface="Arial"/>
            </a:endParaRPr>
          </a:p>
        </p:txBody>
      </p:sp>
      <p:sp>
        <p:nvSpPr>
          <p:cNvPr id="253" name="Google Shape;253;p10"/>
          <p:cNvSpPr/>
          <p:nvPr/>
        </p:nvSpPr>
        <p:spPr>
          <a:xfrm>
            <a:off x="0" y="600961"/>
            <a:ext cx="12192000" cy="55395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3000"/>
              <a:buFont typeface="Arial"/>
              <a:buNone/>
            </a:pPr>
            <a:r>
              <a:rPr b="1" i="0" lang="en-US" sz="3000" u="none" cap="none" strike="noStrike">
                <a:solidFill>
                  <a:srgbClr val="FF0000"/>
                </a:solidFill>
                <a:latin typeface="Arial"/>
                <a:ea typeface="Arial"/>
                <a:cs typeface="Arial"/>
                <a:sym typeface="Arial"/>
              </a:rPr>
              <a:t>1. NGUỒN GỐC NHÀ NƯỚC</a:t>
            </a:r>
            <a:endParaRPr b="1" i="0" sz="3000" u="none" cap="none" strike="noStrike">
              <a:solidFill>
                <a:srgbClr val="FF0000"/>
              </a:solidFill>
              <a:latin typeface="Arial"/>
              <a:ea typeface="Arial"/>
              <a:cs typeface="Arial"/>
              <a:sym typeface="Arial"/>
            </a:endParaRPr>
          </a:p>
        </p:txBody>
      </p:sp>
      <p:pic>
        <p:nvPicPr>
          <p:cNvPr id="254" name="Google Shape;254;p10"/>
          <p:cNvPicPr preferRelativeResize="0"/>
          <p:nvPr/>
        </p:nvPicPr>
        <p:blipFill rotWithShape="1">
          <a:blip r:embed="rId4">
            <a:alphaModFix/>
          </a:blip>
          <a:srcRect b="0" l="11883" r="0" t="17943"/>
          <a:stretch/>
        </p:blipFill>
        <p:spPr>
          <a:xfrm>
            <a:off x="11130536" y="141521"/>
            <a:ext cx="1006967" cy="421629"/>
          </a:xfrm>
          <a:prstGeom prst="rect">
            <a:avLst/>
          </a:prstGeom>
          <a:noFill/>
          <a:ln>
            <a:noFill/>
          </a:ln>
        </p:spPr>
      </p:pic>
      <p:pic>
        <p:nvPicPr>
          <p:cNvPr descr="Blue Arrow Sticker by Shelter Movers for iOS &amp; Android | GIPHY" id="255" name="Google Shape;255;p10"/>
          <p:cNvPicPr preferRelativeResize="0"/>
          <p:nvPr/>
        </p:nvPicPr>
        <p:blipFill rotWithShape="1">
          <a:blip r:embed="rId5">
            <a:alphaModFix/>
          </a:blip>
          <a:srcRect b="0" l="0" r="0" t="0"/>
          <a:stretch/>
        </p:blipFill>
        <p:spPr>
          <a:xfrm flipH="1">
            <a:off x="2172803" y="527705"/>
            <a:ext cx="1002665" cy="735288"/>
          </a:xfrm>
          <a:prstGeom prst="rect">
            <a:avLst/>
          </a:prstGeom>
          <a:noFill/>
          <a:ln>
            <a:noFill/>
          </a:ln>
        </p:spPr>
      </p:pic>
      <p:pic>
        <p:nvPicPr>
          <p:cNvPr descr="Blue Arrow Sticker by Shelter Movers for iOS &amp; Android | GIPHY" id="256" name="Google Shape;256;p10"/>
          <p:cNvPicPr preferRelativeResize="0"/>
          <p:nvPr/>
        </p:nvPicPr>
        <p:blipFill rotWithShape="1">
          <a:blip r:embed="rId5">
            <a:alphaModFix/>
          </a:blip>
          <a:srcRect b="0" l="0" r="0" t="0"/>
          <a:stretch/>
        </p:blipFill>
        <p:spPr>
          <a:xfrm>
            <a:off x="9194028" y="546071"/>
            <a:ext cx="1002665" cy="735288"/>
          </a:xfrm>
          <a:prstGeom prst="rect">
            <a:avLst/>
          </a:prstGeom>
          <a:noFill/>
          <a:ln>
            <a:noFill/>
          </a:ln>
        </p:spPr>
      </p:pic>
      <p:pic>
        <p:nvPicPr>
          <p:cNvPr id="257" name="Google Shape;257;p10"/>
          <p:cNvPicPr preferRelativeResize="0"/>
          <p:nvPr/>
        </p:nvPicPr>
        <p:blipFill rotWithShape="1">
          <a:blip r:embed="rId6">
            <a:alphaModFix/>
          </a:blip>
          <a:srcRect b="0" l="0" r="82017" t="0"/>
          <a:stretch/>
        </p:blipFill>
        <p:spPr>
          <a:xfrm>
            <a:off x="1" y="0"/>
            <a:ext cx="685562" cy="895349"/>
          </a:xfrm>
          <a:prstGeom prst="rect">
            <a:avLst/>
          </a:prstGeom>
          <a:noFill/>
          <a:ln>
            <a:noFill/>
          </a:ln>
        </p:spPr>
      </p:pic>
      <p:sp>
        <p:nvSpPr>
          <p:cNvPr id="258" name="Google Shape;258;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10"/>
          <p:cNvSpPr/>
          <p:nvPr/>
        </p:nvSpPr>
        <p:spPr>
          <a:xfrm>
            <a:off x="6461954" y="2619973"/>
            <a:ext cx="5502864" cy="1618053"/>
          </a:xfrm>
          <a:prstGeom prst="leftArrowCallout">
            <a:avLst>
              <a:gd fmla="val 7299" name="adj1"/>
              <a:gd fmla="val 11640" name="adj2"/>
              <a:gd fmla="val 25000" name="adj3"/>
              <a:gd fmla="val 64977" name="adj4"/>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000000"/>
                </a:solidFill>
                <a:latin typeface="Arial"/>
                <a:ea typeface="Arial"/>
                <a:cs typeface="Arial"/>
                <a:sym typeface="Arial"/>
              </a:rPr>
              <a:t>Khế ước được ký kết giữa </a:t>
            </a:r>
            <a:r>
              <a:rPr b="1" i="0" lang="en-US" sz="2400" u="none" cap="none" strike="noStrike">
                <a:solidFill>
                  <a:srgbClr val="000000"/>
                </a:solidFill>
                <a:latin typeface="Arial"/>
                <a:ea typeface="Arial"/>
                <a:cs typeface="Arial"/>
                <a:sym typeface="Arial"/>
              </a:rPr>
              <a:t>con người sống trong trạng thái tự nhiên không có nhà nước</a:t>
            </a:r>
            <a:r>
              <a:rPr b="0" i="0" lang="en-US" sz="2400" u="none" cap="none" strike="noStrike">
                <a:solidFill>
                  <a:srgbClr val="000000"/>
                </a:solidFill>
                <a:latin typeface="Arial"/>
                <a:ea typeface="Arial"/>
                <a:cs typeface="Arial"/>
                <a:sym typeface="Arial"/>
              </a:rPr>
              <a:t> </a:t>
            </a:r>
            <a:endParaRPr b="0" i="0" sz="2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20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1"/>
          <p:cNvSpPr/>
          <p:nvPr/>
        </p:nvSpPr>
        <p:spPr>
          <a:xfrm>
            <a:off x="2352726" y="1323339"/>
            <a:ext cx="7417168" cy="4616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2400"/>
              <a:buFont typeface="Arial"/>
              <a:buNone/>
            </a:pPr>
            <a:r>
              <a:rPr b="1" i="0" lang="en-US" sz="2400" u="none" cap="none" strike="noStrike">
                <a:solidFill>
                  <a:srgbClr val="0070C0"/>
                </a:solidFill>
                <a:latin typeface="Arial"/>
                <a:ea typeface="Arial"/>
                <a:cs typeface="Arial"/>
                <a:sym typeface="Arial"/>
              </a:rPr>
              <a:t>QUAN ĐIỂM CỦA CHỦ NGHĨA MÁC-LÊNIN</a:t>
            </a:r>
            <a:endParaRPr b="0" i="0" sz="2400" u="none" cap="none" strike="noStrike">
              <a:solidFill>
                <a:schemeClr val="dk1"/>
              </a:solidFill>
              <a:latin typeface="Calibri"/>
              <a:ea typeface="Calibri"/>
              <a:cs typeface="Calibri"/>
              <a:sym typeface="Calibri"/>
            </a:endParaRPr>
          </a:p>
        </p:txBody>
      </p:sp>
      <p:pic>
        <p:nvPicPr>
          <p:cNvPr descr="Vì sao giai cấp công nhân có tinh thần yêu nước cao nhất? - Lịch sử lớp 9" id="265" name="Google Shape;265;p11"/>
          <p:cNvPicPr preferRelativeResize="0"/>
          <p:nvPr/>
        </p:nvPicPr>
        <p:blipFill rotWithShape="1">
          <a:blip r:embed="rId3">
            <a:alphaModFix/>
          </a:blip>
          <a:srcRect b="0" l="0" r="0" t="0"/>
          <a:stretch/>
        </p:blipFill>
        <p:spPr>
          <a:xfrm>
            <a:off x="4588552" y="2118817"/>
            <a:ext cx="3014896" cy="223004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pic>
        <p:nvPicPr>
          <p:cNvPr descr="Phân tích các nguyên tắc tổ chức bộ máy nhà nước [2023] - ACC GROUP" id="266" name="Google Shape;266;p11"/>
          <p:cNvPicPr preferRelativeResize="0"/>
          <p:nvPr/>
        </p:nvPicPr>
        <p:blipFill rotWithShape="1">
          <a:blip r:embed="rId4">
            <a:alphaModFix/>
          </a:blip>
          <a:srcRect b="0" l="0" r="0" t="0"/>
          <a:stretch/>
        </p:blipFill>
        <p:spPr>
          <a:xfrm>
            <a:off x="8597789" y="2118817"/>
            <a:ext cx="3017730" cy="2244837"/>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267" name="Google Shape;267;p11"/>
          <p:cNvSpPr/>
          <p:nvPr/>
        </p:nvSpPr>
        <p:spPr>
          <a:xfrm>
            <a:off x="679692" y="4376487"/>
            <a:ext cx="301773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400"/>
              <a:buFont typeface="Arial"/>
              <a:buNone/>
            </a:pPr>
            <a:r>
              <a:rPr b="1" i="0" lang="en-US" sz="2400" u="none" cap="none" strike="noStrike">
                <a:solidFill>
                  <a:srgbClr val="FF0000"/>
                </a:solidFill>
                <a:latin typeface="Arial"/>
                <a:ea typeface="Arial"/>
                <a:cs typeface="Arial"/>
                <a:sym typeface="Arial"/>
              </a:rPr>
              <a:t>TƯ HỮU</a:t>
            </a:r>
            <a:endParaRPr b="0" i="0" sz="1800" u="none" cap="none" strike="noStrike">
              <a:solidFill>
                <a:schemeClr val="dk1"/>
              </a:solidFill>
              <a:latin typeface="Calibri"/>
              <a:ea typeface="Calibri"/>
              <a:cs typeface="Calibri"/>
              <a:sym typeface="Calibri"/>
            </a:endParaRPr>
          </a:p>
        </p:txBody>
      </p:sp>
      <p:sp>
        <p:nvSpPr>
          <p:cNvPr id="268" name="Google Shape;268;p11"/>
          <p:cNvSpPr/>
          <p:nvPr/>
        </p:nvSpPr>
        <p:spPr>
          <a:xfrm>
            <a:off x="4588552" y="4361678"/>
            <a:ext cx="301489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400"/>
              <a:buFont typeface="Arial"/>
              <a:buNone/>
            </a:pPr>
            <a:r>
              <a:rPr b="1" i="0" lang="en-US" sz="2400" u="none" cap="none" strike="noStrike">
                <a:solidFill>
                  <a:srgbClr val="FF0000"/>
                </a:solidFill>
                <a:latin typeface="Arial"/>
                <a:ea typeface="Arial"/>
                <a:cs typeface="Arial"/>
                <a:sym typeface="Arial"/>
              </a:rPr>
              <a:t>GIAI CẤP</a:t>
            </a:r>
            <a:endParaRPr b="0" i="0" sz="1800" u="none" cap="none" strike="noStrike">
              <a:solidFill>
                <a:schemeClr val="dk1"/>
              </a:solidFill>
              <a:latin typeface="Calibri"/>
              <a:ea typeface="Calibri"/>
              <a:cs typeface="Calibri"/>
              <a:sym typeface="Calibri"/>
            </a:endParaRPr>
          </a:p>
        </p:txBody>
      </p:sp>
      <p:sp>
        <p:nvSpPr>
          <p:cNvPr id="269" name="Google Shape;269;p11"/>
          <p:cNvSpPr/>
          <p:nvPr/>
        </p:nvSpPr>
        <p:spPr>
          <a:xfrm>
            <a:off x="8658289" y="4363654"/>
            <a:ext cx="301773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400"/>
              <a:buFont typeface="Arial"/>
              <a:buNone/>
            </a:pPr>
            <a:r>
              <a:rPr b="1" i="0" lang="en-US" sz="2400" u="none" cap="none" strike="noStrike">
                <a:solidFill>
                  <a:srgbClr val="FF0000"/>
                </a:solidFill>
                <a:latin typeface="Arial"/>
                <a:ea typeface="Arial"/>
                <a:cs typeface="Arial"/>
                <a:sym typeface="Arial"/>
              </a:rPr>
              <a:t>NHÀ NƯỚC</a:t>
            </a:r>
            <a:endParaRPr b="0" i="0" sz="1800" u="none" cap="none" strike="noStrike">
              <a:solidFill>
                <a:schemeClr val="dk1"/>
              </a:solidFill>
              <a:latin typeface="Calibri"/>
              <a:ea typeface="Calibri"/>
              <a:cs typeface="Calibri"/>
              <a:sym typeface="Calibri"/>
            </a:endParaRPr>
          </a:p>
        </p:txBody>
      </p:sp>
      <p:sp>
        <p:nvSpPr>
          <p:cNvPr id="270" name="Google Shape;270;p11"/>
          <p:cNvSpPr/>
          <p:nvPr/>
        </p:nvSpPr>
        <p:spPr>
          <a:xfrm>
            <a:off x="342782" y="4861858"/>
            <a:ext cx="3639522" cy="8720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Ba lần phân công lao động xã hội</a:t>
            </a:r>
            <a:endParaRPr b="0" i="0" sz="1800" u="none" cap="none" strike="noStrike">
              <a:solidFill>
                <a:schemeClr val="dk1"/>
              </a:solidFill>
              <a:latin typeface="Calibri"/>
              <a:ea typeface="Calibri"/>
              <a:cs typeface="Calibri"/>
              <a:sym typeface="Calibri"/>
            </a:endParaRPr>
          </a:p>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Xuất hiện của cải dư thừa</a:t>
            </a:r>
            <a:endParaRPr b="0" i="0" sz="1800" u="none" cap="none" strike="noStrike">
              <a:solidFill>
                <a:schemeClr val="dk1"/>
              </a:solidFill>
              <a:latin typeface="Calibri"/>
              <a:ea typeface="Calibri"/>
              <a:cs typeface="Calibri"/>
              <a:sym typeface="Calibri"/>
            </a:endParaRPr>
          </a:p>
        </p:txBody>
      </p:sp>
      <p:sp>
        <p:nvSpPr>
          <p:cNvPr id="271" name="Google Shape;271;p11"/>
          <p:cNvSpPr/>
          <p:nvPr/>
        </p:nvSpPr>
        <p:spPr>
          <a:xfrm>
            <a:off x="4221585" y="4810528"/>
            <a:ext cx="3748830" cy="87203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Thương nghiệp phát triển</a:t>
            </a:r>
            <a:endParaRPr b="0" i="0" sz="1800" u="none" cap="none" strike="noStrike">
              <a:solidFill>
                <a:schemeClr val="dk1"/>
              </a:solidFill>
              <a:latin typeface="Calibri"/>
              <a:ea typeface="Calibri"/>
              <a:cs typeface="Calibri"/>
              <a:sym typeface="Calibri"/>
            </a:endParaRPr>
          </a:p>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Hình thành giai cấp đối kháng</a:t>
            </a:r>
            <a:endParaRPr b="0" i="0" sz="1800" u="none" cap="none" strike="noStrike">
              <a:solidFill>
                <a:schemeClr val="dk1"/>
              </a:solidFill>
              <a:latin typeface="Calibri"/>
              <a:ea typeface="Calibri"/>
              <a:cs typeface="Calibri"/>
              <a:sym typeface="Calibri"/>
            </a:endParaRPr>
          </a:p>
        </p:txBody>
      </p:sp>
      <p:sp>
        <p:nvSpPr>
          <p:cNvPr id="272" name="Google Shape;272;p11"/>
          <p:cNvSpPr/>
          <p:nvPr/>
        </p:nvSpPr>
        <p:spPr>
          <a:xfrm>
            <a:off x="8658289" y="4836210"/>
            <a:ext cx="3017730" cy="87203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Xã hội bị chủ nô khống chế</a:t>
            </a:r>
            <a:endParaRPr b="0" i="0" sz="1800" u="none" cap="none" strike="noStrike">
              <a:solidFill>
                <a:schemeClr val="dk1"/>
              </a:solidFill>
              <a:latin typeface="Calibri"/>
              <a:ea typeface="Calibri"/>
              <a:cs typeface="Calibri"/>
              <a:sym typeface="Calibri"/>
            </a:endParaRPr>
          </a:p>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Quyền lực mới xuất hiện </a:t>
            </a:r>
            <a:endParaRPr b="0" i="0" sz="1800" u="none" cap="none" strike="noStrike">
              <a:solidFill>
                <a:schemeClr val="dk1"/>
              </a:solidFill>
              <a:latin typeface="Calibri"/>
              <a:ea typeface="Calibri"/>
              <a:cs typeface="Calibri"/>
              <a:sym typeface="Calibri"/>
            </a:endParaRPr>
          </a:p>
        </p:txBody>
      </p:sp>
      <p:sp>
        <p:nvSpPr>
          <p:cNvPr id="273" name="Google Shape;273;p11"/>
          <p:cNvSpPr/>
          <p:nvPr/>
        </p:nvSpPr>
        <p:spPr>
          <a:xfrm>
            <a:off x="0" y="600961"/>
            <a:ext cx="12192000" cy="5231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1. NGUỒN GỐC NHÀ NƯỚC</a:t>
            </a:r>
            <a:endParaRPr b="1" i="0" sz="2800" u="none" cap="none" strike="noStrike">
              <a:solidFill>
                <a:srgbClr val="FF0000"/>
              </a:solidFill>
              <a:latin typeface="Arial"/>
              <a:ea typeface="Arial"/>
              <a:cs typeface="Arial"/>
              <a:sym typeface="Arial"/>
            </a:endParaRPr>
          </a:p>
        </p:txBody>
      </p:sp>
      <p:pic>
        <p:nvPicPr>
          <p:cNvPr id="274" name="Google Shape;274;p11"/>
          <p:cNvPicPr preferRelativeResize="0"/>
          <p:nvPr/>
        </p:nvPicPr>
        <p:blipFill rotWithShape="1">
          <a:blip r:embed="rId5">
            <a:alphaModFix/>
          </a:blip>
          <a:srcRect b="0" l="11883" r="0" t="17943"/>
          <a:stretch/>
        </p:blipFill>
        <p:spPr>
          <a:xfrm>
            <a:off x="11046994" y="139296"/>
            <a:ext cx="1006967" cy="421629"/>
          </a:xfrm>
          <a:prstGeom prst="rect">
            <a:avLst/>
          </a:prstGeom>
          <a:noFill/>
          <a:ln>
            <a:noFill/>
          </a:ln>
        </p:spPr>
      </p:pic>
      <p:pic>
        <p:nvPicPr>
          <p:cNvPr descr="Blue Arrow Sticker by Shelter Movers for iOS &amp; Android | GIPHY" id="275" name="Google Shape;275;p11"/>
          <p:cNvPicPr preferRelativeResize="0"/>
          <p:nvPr/>
        </p:nvPicPr>
        <p:blipFill rotWithShape="1">
          <a:blip r:embed="rId6">
            <a:alphaModFix/>
          </a:blip>
          <a:srcRect b="0" l="0" r="0" t="0"/>
          <a:stretch/>
        </p:blipFill>
        <p:spPr>
          <a:xfrm flipH="1">
            <a:off x="2204542" y="546105"/>
            <a:ext cx="1002665" cy="735288"/>
          </a:xfrm>
          <a:prstGeom prst="rect">
            <a:avLst/>
          </a:prstGeom>
          <a:noFill/>
          <a:ln>
            <a:noFill/>
          </a:ln>
        </p:spPr>
      </p:pic>
      <p:pic>
        <p:nvPicPr>
          <p:cNvPr descr="Blue Arrow Sticker by Shelter Movers for iOS &amp; Android | GIPHY" id="276" name="Google Shape;276;p11"/>
          <p:cNvPicPr preferRelativeResize="0"/>
          <p:nvPr/>
        </p:nvPicPr>
        <p:blipFill rotWithShape="1">
          <a:blip r:embed="rId6">
            <a:alphaModFix/>
          </a:blip>
          <a:srcRect b="0" l="0" r="0" t="0"/>
          <a:stretch/>
        </p:blipFill>
        <p:spPr>
          <a:xfrm>
            <a:off x="9103989" y="527705"/>
            <a:ext cx="1002665" cy="735288"/>
          </a:xfrm>
          <a:prstGeom prst="rect">
            <a:avLst/>
          </a:prstGeom>
          <a:noFill/>
          <a:ln>
            <a:noFill/>
          </a:ln>
        </p:spPr>
      </p:pic>
      <p:pic>
        <p:nvPicPr>
          <p:cNvPr id="277" name="Google Shape;277;p11"/>
          <p:cNvPicPr preferRelativeResize="0"/>
          <p:nvPr/>
        </p:nvPicPr>
        <p:blipFill rotWithShape="1">
          <a:blip r:embed="rId7">
            <a:alphaModFix/>
          </a:blip>
          <a:srcRect b="0" l="0" r="82017" t="0"/>
          <a:stretch/>
        </p:blipFill>
        <p:spPr>
          <a:xfrm>
            <a:off x="1" y="0"/>
            <a:ext cx="685562" cy="895349"/>
          </a:xfrm>
          <a:prstGeom prst="rect">
            <a:avLst/>
          </a:prstGeom>
          <a:noFill/>
          <a:ln>
            <a:noFill/>
          </a:ln>
        </p:spPr>
      </p:pic>
      <p:pic>
        <p:nvPicPr>
          <p:cNvPr id="278" name="Google Shape;278;p11"/>
          <p:cNvPicPr preferRelativeResize="0"/>
          <p:nvPr/>
        </p:nvPicPr>
        <p:blipFill rotWithShape="1">
          <a:blip r:embed="rId8">
            <a:alphaModFix/>
          </a:blip>
          <a:srcRect b="0" l="0" r="0" t="0"/>
          <a:stretch/>
        </p:blipFill>
        <p:spPr>
          <a:xfrm>
            <a:off x="697094" y="2120793"/>
            <a:ext cx="3014896" cy="2242861"/>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279" name="Google Shape;27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2"/>
          <p:cNvSpPr/>
          <p:nvPr/>
        </p:nvSpPr>
        <p:spPr>
          <a:xfrm>
            <a:off x="0" y="600961"/>
            <a:ext cx="12192000" cy="5231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2. BẢN CHẤT NHÀ NƯỚC</a:t>
            </a:r>
            <a:endParaRPr b="1" i="0" sz="2800" u="none" cap="none" strike="noStrike">
              <a:solidFill>
                <a:srgbClr val="FF0000"/>
              </a:solidFill>
              <a:latin typeface="Arial"/>
              <a:ea typeface="Arial"/>
              <a:cs typeface="Arial"/>
              <a:sym typeface="Arial"/>
            </a:endParaRPr>
          </a:p>
        </p:txBody>
      </p:sp>
      <p:pic>
        <p:nvPicPr>
          <p:cNvPr id="285" name="Google Shape;285;p12"/>
          <p:cNvPicPr preferRelativeResize="0"/>
          <p:nvPr/>
        </p:nvPicPr>
        <p:blipFill rotWithShape="1">
          <a:blip r:embed="rId3">
            <a:alphaModFix/>
          </a:blip>
          <a:srcRect b="0" l="11883" r="0" t="17943"/>
          <a:stretch/>
        </p:blipFill>
        <p:spPr>
          <a:xfrm>
            <a:off x="11086485" y="89666"/>
            <a:ext cx="1006967" cy="421629"/>
          </a:xfrm>
          <a:prstGeom prst="rect">
            <a:avLst/>
          </a:prstGeom>
          <a:noFill/>
          <a:ln>
            <a:noFill/>
          </a:ln>
        </p:spPr>
      </p:pic>
      <p:pic>
        <p:nvPicPr>
          <p:cNvPr descr="Blue Arrow Sticker by Shelter Movers for iOS &amp; Android | GIPHY" id="286" name="Google Shape;286;p12"/>
          <p:cNvPicPr preferRelativeResize="0"/>
          <p:nvPr/>
        </p:nvPicPr>
        <p:blipFill rotWithShape="1">
          <a:blip r:embed="rId4">
            <a:alphaModFix/>
          </a:blip>
          <a:srcRect b="0" l="0" r="0" t="0"/>
          <a:stretch/>
        </p:blipFill>
        <p:spPr>
          <a:xfrm flipH="1">
            <a:off x="2345219" y="546105"/>
            <a:ext cx="1002665" cy="735288"/>
          </a:xfrm>
          <a:prstGeom prst="rect">
            <a:avLst/>
          </a:prstGeom>
          <a:noFill/>
          <a:ln>
            <a:noFill/>
          </a:ln>
        </p:spPr>
      </p:pic>
      <p:pic>
        <p:nvPicPr>
          <p:cNvPr descr="Blue Arrow Sticker by Shelter Movers for iOS &amp; Android | GIPHY" id="287" name="Google Shape;287;p12"/>
          <p:cNvPicPr preferRelativeResize="0"/>
          <p:nvPr/>
        </p:nvPicPr>
        <p:blipFill rotWithShape="1">
          <a:blip r:embed="rId4">
            <a:alphaModFix/>
          </a:blip>
          <a:srcRect b="0" l="0" r="0" t="0"/>
          <a:stretch/>
        </p:blipFill>
        <p:spPr>
          <a:xfrm>
            <a:off x="8767228" y="546106"/>
            <a:ext cx="1002665" cy="735288"/>
          </a:xfrm>
          <a:prstGeom prst="rect">
            <a:avLst/>
          </a:prstGeom>
          <a:noFill/>
          <a:ln>
            <a:noFill/>
          </a:ln>
        </p:spPr>
      </p:pic>
      <p:sp>
        <p:nvSpPr>
          <p:cNvPr id="288" name="Google Shape;288;p12"/>
          <p:cNvSpPr/>
          <p:nvPr/>
        </p:nvSpPr>
        <p:spPr>
          <a:xfrm>
            <a:off x="905933" y="1484231"/>
            <a:ext cx="3643948" cy="4616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548135"/>
              </a:buClr>
              <a:buSzPts val="2400"/>
              <a:buFont typeface="Arial"/>
              <a:buNone/>
            </a:pPr>
            <a:r>
              <a:rPr b="1" i="0" lang="en-US" sz="2400" u="none" cap="none" strike="noStrike">
                <a:solidFill>
                  <a:srgbClr val="548135"/>
                </a:solidFill>
                <a:latin typeface="Arial"/>
                <a:ea typeface="Arial"/>
                <a:cs typeface="Arial"/>
                <a:sym typeface="Arial"/>
              </a:rPr>
              <a:t>TÍNH GIAI CẤP</a:t>
            </a:r>
            <a:endParaRPr b="0" i="0" sz="2400" u="none" cap="none" strike="noStrike">
              <a:solidFill>
                <a:schemeClr val="dk1"/>
              </a:solidFill>
              <a:latin typeface="Calibri"/>
              <a:ea typeface="Calibri"/>
              <a:cs typeface="Calibri"/>
              <a:sym typeface="Calibri"/>
            </a:endParaRPr>
          </a:p>
        </p:txBody>
      </p:sp>
      <p:pic>
        <p:nvPicPr>
          <p:cNvPr descr="Red-arrow-stickers GIFs - Get the best GIF on GIPHY" id="289" name="Google Shape;289;p12"/>
          <p:cNvPicPr preferRelativeResize="0"/>
          <p:nvPr/>
        </p:nvPicPr>
        <p:blipFill rotWithShape="1">
          <a:blip r:embed="rId5">
            <a:alphaModFix/>
          </a:blip>
          <a:srcRect b="0" l="0" r="0" t="0"/>
          <a:stretch/>
        </p:blipFill>
        <p:spPr>
          <a:xfrm flipH="1" rot="-2861722">
            <a:off x="5774643" y="709461"/>
            <a:ext cx="1508971" cy="1508971"/>
          </a:xfrm>
          <a:prstGeom prst="rect">
            <a:avLst/>
          </a:prstGeom>
          <a:noFill/>
          <a:ln>
            <a:noFill/>
          </a:ln>
        </p:spPr>
      </p:pic>
      <p:sp>
        <p:nvSpPr>
          <p:cNvPr id="290" name="Google Shape;290;p12"/>
          <p:cNvSpPr/>
          <p:nvPr/>
        </p:nvSpPr>
        <p:spPr>
          <a:xfrm>
            <a:off x="7349067" y="1484231"/>
            <a:ext cx="3648481" cy="4616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548135"/>
              </a:buClr>
              <a:buSzPts val="2400"/>
              <a:buFont typeface="Arial"/>
              <a:buNone/>
            </a:pPr>
            <a:r>
              <a:rPr b="1" i="0" lang="en-US" sz="2400" u="none" cap="none" strike="noStrike">
                <a:solidFill>
                  <a:srgbClr val="548135"/>
                </a:solidFill>
                <a:latin typeface="Arial"/>
                <a:ea typeface="Arial"/>
                <a:cs typeface="Arial"/>
                <a:sym typeface="Arial"/>
              </a:rPr>
              <a:t>TÍNH XÃ HỘI</a:t>
            </a:r>
            <a:endParaRPr b="0" i="0" sz="2400" u="none" cap="none" strike="noStrike">
              <a:solidFill>
                <a:schemeClr val="dk1"/>
              </a:solidFill>
              <a:latin typeface="Calibri"/>
              <a:ea typeface="Calibri"/>
              <a:cs typeface="Calibri"/>
              <a:sym typeface="Calibri"/>
            </a:endParaRPr>
          </a:p>
        </p:txBody>
      </p:sp>
      <p:pic>
        <p:nvPicPr>
          <p:cNvPr descr="Chân lý là cụ thể, cách mạng là sáng tạo | C. Mác; Ph. Ăngghen; V. I.  Lênin; Hồ Chí Minh" id="291" name="Google Shape;291;p12"/>
          <p:cNvPicPr preferRelativeResize="0"/>
          <p:nvPr/>
        </p:nvPicPr>
        <p:blipFill rotWithShape="1">
          <a:blip r:embed="rId6">
            <a:alphaModFix/>
          </a:blip>
          <a:srcRect b="0" l="0" r="0" t="0"/>
          <a:stretch/>
        </p:blipFill>
        <p:spPr>
          <a:xfrm>
            <a:off x="514294" y="2256275"/>
            <a:ext cx="5073706" cy="1939066"/>
          </a:xfrm>
          <a:prstGeom prst="rect">
            <a:avLst/>
          </a:prstGeom>
          <a:noFill/>
          <a:ln>
            <a:noFill/>
          </a:ln>
        </p:spPr>
      </p:pic>
      <p:pic>
        <p:nvPicPr>
          <p:cNvPr descr="Tổ chức Đại hội các dân tộc thiểu số Việt Nam bảo đảm an toàn, tiết kiệm,  hiệu quả ​ | Đảng Cộng sản Việt Nam - Đại hội XIII" id="292" name="Google Shape;292;p12"/>
          <p:cNvPicPr preferRelativeResize="0"/>
          <p:nvPr/>
        </p:nvPicPr>
        <p:blipFill rotWithShape="1">
          <a:blip r:embed="rId7">
            <a:alphaModFix/>
          </a:blip>
          <a:srcRect b="0" l="0" r="0" t="0"/>
          <a:stretch/>
        </p:blipFill>
        <p:spPr>
          <a:xfrm>
            <a:off x="6402761" y="2272244"/>
            <a:ext cx="5187208" cy="1939066"/>
          </a:xfrm>
          <a:prstGeom prst="rect">
            <a:avLst/>
          </a:prstGeom>
          <a:noFill/>
          <a:ln>
            <a:noFill/>
          </a:ln>
        </p:spPr>
      </p:pic>
      <p:sp>
        <p:nvSpPr>
          <p:cNvPr id="293" name="Google Shape;293;p12"/>
          <p:cNvSpPr txBox="1"/>
          <p:nvPr/>
        </p:nvSpPr>
        <p:spPr>
          <a:xfrm>
            <a:off x="428498" y="4555067"/>
            <a:ext cx="4756254" cy="175428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Nhà nước là một bộ máy trấn áp giai cấp: Kinh tế, chính trị, tư tưởng</a:t>
            </a:r>
            <a:endParaRPr b="0" i="0" sz="1800" u="none" cap="none" strike="noStrike">
              <a:solidFill>
                <a:schemeClr val="dk1"/>
              </a:solidFill>
              <a:latin typeface="Arial"/>
              <a:ea typeface="Arial"/>
              <a:cs typeface="Arial"/>
              <a:sym typeface="Arial"/>
            </a:endParaRPr>
          </a:p>
          <a:p>
            <a:pPr indent="-285750" lvl="0" marL="285750" marR="0" rtl="0" algn="just">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Nhà nước là sản phẩm của cuộc đấu tranh giai cấp</a:t>
            </a:r>
            <a:endParaRPr b="0" i="0" sz="1800" u="none" cap="none" strike="noStrike">
              <a:solidFill>
                <a:schemeClr val="dk1"/>
              </a:solidFill>
              <a:latin typeface="Arial"/>
              <a:ea typeface="Arial"/>
              <a:cs typeface="Arial"/>
              <a:sym typeface="Arial"/>
            </a:endParaRPr>
          </a:p>
        </p:txBody>
      </p:sp>
      <p:sp>
        <p:nvSpPr>
          <p:cNvPr id="294" name="Google Shape;294;p12"/>
          <p:cNvSpPr txBox="1"/>
          <p:nvPr/>
        </p:nvSpPr>
        <p:spPr>
          <a:xfrm>
            <a:off x="6343494" y="4555067"/>
            <a:ext cx="5324697" cy="175428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Nhà nước tổ chức và quản lý tất cả các lĩnh vực trong xã hội</a:t>
            </a:r>
            <a:endParaRPr b="0" i="0" sz="1800" u="none" cap="none" strike="noStrike">
              <a:solidFill>
                <a:schemeClr val="dk1"/>
              </a:solidFill>
              <a:latin typeface="Calibri"/>
              <a:ea typeface="Calibri"/>
              <a:cs typeface="Calibri"/>
              <a:sym typeface="Calibri"/>
            </a:endParaRPr>
          </a:p>
          <a:p>
            <a:pPr indent="-285750" lvl="0" marL="285750" marR="0" rtl="0" algn="just">
              <a:lnSpc>
                <a:spcPct val="150000"/>
              </a:lnSpc>
              <a:spcBef>
                <a:spcPts val="0"/>
              </a:spcBef>
              <a:spcAft>
                <a:spcPts val="0"/>
              </a:spcAft>
              <a:buClr>
                <a:schemeClr val="dk1"/>
              </a:buClr>
              <a:buSzPts val="1800"/>
              <a:buFont typeface="Noto Sans Symbols"/>
              <a:buChar char="✔"/>
            </a:pPr>
            <a:r>
              <a:rPr b="0" i="0" lang="en-US" sz="1800" u="none" cap="none" strike="noStrike">
                <a:solidFill>
                  <a:schemeClr val="dk1"/>
                </a:solidFill>
                <a:latin typeface="Arial"/>
                <a:ea typeface="Arial"/>
                <a:cs typeface="Arial"/>
                <a:sym typeface="Arial"/>
              </a:rPr>
              <a:t>Nhà nước bảo vệ an ninh chính trị, trật tự an toàn xã hội</a:t>
            </a:r>
            <a:endParaRPr b="0" i="0" sz="1800" u="none" cap="none" strike="noStrike">
              <a:solidFill>
                <a:schemeClr val="dk1"/>
              </a:solidFill>
              <a:latin typeface="Calibri"/>
              <a:ea typeface="Calibri"/>
              <a:cs typeface="Calibri"/>
              <a:sym typeface="Calibri"/>
            </a:endParaRPr>
          </a:p>
        </p:txBody>
      </p:sp>
      <p:pic>
        <p:nvPicPr>
          <p:cNvPr descr="Red-arrow-stickers GIFs - Get the best GIF on GIPHY" id="295" name="Google Shape;295;p12"/>
          <p:cNvPicPr preferRelativeResize="0"/>
          <p:nvPr/>
        </p:nvPicPr>
        <p:blipFill rotWithShape="1">
          <a:blip r:embed="rId5">
            <a:alphaModFix/>
          </a:blip>
          <a:srcRect b="0" l="0" r="0" t="0"/>
          <a:stretch/>
        </p:blipFill>
        <p:spPr>
          <a:xfrm rot="2861722">
            <a:off x="4861219" y="709461"/>
            <a:ext cx="1508971" cy="1508971"/>
          </a:xfrm>
          <a:prstGeom prst="rect">
            <a:avLst/>
          </a:prstGeom>
          <a:noFill/>
          <a:ln>
            <a:noFill/>
          </a:ln>
        </p:spPr>
      </p:pic>
      <p:pic>
        <p:nvPicPr>
          <p:cNvPr id="296" name="Google Shape;296;p12"/>
          <p:cNvPicPr preferRelativeResize="0"/>
          <p:nvPr/>
        </p:nvPicPr>
        <p:blipFill rotWithShape="1">
          <a:blip r:embed="rId8">
            <a:alphaModFix/>
          </a:blip>
          <a:srcRect b="0" l="0" r="82017" t="0"/>
          <a:stretch/>
        </p:blipFill>
        <p:spPr>
          <a:xfrm>
            <a:off x="1" y="0"/>
            <a:ext cx="685562" cy="895349"/>
          </a:xfrm>
          <a:prstGeom prst="rect">
            <a:avLst/>
          </a:prstGeom>
          <a:noFill/>
          <a:ln>
            <a:noFill/>
          </a:ln>
        </p:spPr>
      </p:pic>
      <p:sp>
        <p:nvSpPr>
          <p:cNvPr id="297" name="Google Shape;29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3"/>
          <p:cNvSpPr/>
          <p:nvPr/>
        </p:nvSpPr>
        <p:spPr>
          <a:xfrm>
            <a:off x="0" y="600961"/>
            <a:ext cx="12192000" cy="5231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3. ĐẶC TRƯNG NHÀ NƯỚC</a:t>
            </a:r>
            <a:endParaRPr b="1" i="0" sz="2800" u="none" cap="none" strike="noStrike">
              <a:solidFill>
                <a:srgbClr val="FF0000"/>
              </a:solidFill>
              <a:latin typeface="Arial"/>
              <a:ea typeface="Arial"/>
              <a:cs typeface="Arial"/>
              <a:sym typeface="Arial"/>
            </a:endParaRPr>
          </a:p>
        </p:txBody>
      </p:sp>
      <p:pic>
        <p:nvPicPr>
          <p:cNvPr id="304" name="Google Shape;304;p13"/>
          <p:cNvPicPr preferRelativeResize="0"/>
          <p:nvPr/>
        </p:nvPicPr>
        <p:blipFill rotWithShape="1">
          <a:blip r:embed="rId3">
            <a:alphaModFix/>
          </a:blip>
          <a:srcRect b="0" l="11883" r="0" t="17943"/>
          <a:stretch/>
        </p:blipFill>
        <p:spPr>
          <a:xfrm>
            <a:off x="11109949" y="93147"/>
            <a:ext cx="1006967" cy="421629"/>
          </a:xfrm>
          <a:prstGeom prst="rect">
            <a:avLst/>
          </a:prstGeom>
          <a:noFill/>
          <a:ln>
            <a:noFill/>
          </a:ln>
        </p:spPr>
      </p:pic>
      <p:pic>
        <p:nvPicPr>
          <p:cNvPr descr="Blue Arrow Sticker by Shelter Movers for iOS &amp; Android | GIPHY" id="305" name="Google Shape;305;p13"/>
          <p:cNvPicPr preferRelativeResize="0"/>
          <p:nvPr/>
        </p:nvPicPr>
        <p:blipFill rotWithShape="1">
          <a:blip r:embed="rId4">
            <a:alphaModFix/>
          </a:blip>
          <a:srcRect b="0" l="0" r="0" t="0"/>
          <a:stretch/>
        </p:blipFill>
        <p:spPr>
          <a:xfrm flipH="1">
            <a:off x="2122481" y="527705"/>
            <a:ext cx="1002665" cy="735288"/>
          </a:xfrm>
          <a:prstGeom prst="rect">
            <a:avLst/>
          </a:prstGeom>
          <a:noFill/>
          <a:ln>
            <a:noFill/>
          </a:ln>
        </p:spPr>
      </p:pic>
      <p:pic>
        <p:nvPicPr>
          <p:cNvPr descr="Blue Arrow Sticker by Shelter Movers for iOS &amp; Android | GIPHY" id="306" name="Google Shape;306;p13"/>
          <p:cNvPicPr preferRelativeResize="0"/>
          <p:nvPr/>
        </p:nvPicPr>
        <p:blipFill rotWithShape="1">
          <a:blip r:embed="rId4">
            <a:alphaModFix/>
          </a:blip>
          <a:srcRect b="0" l="0" r="0" t="0"/>
          <a:stretch/>
        </p:blipFill>
        <p:spPr>
          <a:xfrm>
            <a:off x="9072008" y="512004"/>
            <a:ext cx="1002665" cy="735288"/>
          </a:xfrm>
          <a:prstGeom prst="rect">
            <a:avLst/>
          </a:prstGeom>
          <a:noFill/>
          <a:ln>
            <a:noFill/>
          </a:ln>
        </p:spPr>
      </p:pic>
      <p:sp>
        <p:nvSpPr>
          <p:cNvPr id="307" name="Google Shape;307;p13"/>
          <p:cNvSpPr/>
          <p:nvPr/>
        </p:nvSpPr>
        <p:spPr>
          <a:xfrm>
            <a:off x="314183" y="1373380"/>
            <a:ext cx="11582600" cy="4616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2400"/>
              <a:buFont typeface="Arial"/>
              <a:buNone/>
            </a:pPr>
            <a:r>
              <a:rPr b="1" i="0" lang="en-US" sz="2400" u="none" cap="none" strike="noStrike">
                <a:solidFill>
                  <a:srgbClr val="0070C0"/>
                </a:solidFill>
                <a:latin typeface="Arial"/>
                <a:ea typeface="Arial"/>
                <a:cs typeface="Arial"/>
                <a:sym typeface="Arial"/>
              </a:rPr>
              <a:t>3.1. THIẾT LẬP QUYỀN LỰC CHÍNH TRỊ CÔNG CỘNG ĐẶC BIỆT</a:t>
            </a:r>
            <a:endParaRPr b="0" i="0" sz="2400" u="none" cap="none" strike="noStrike">
              <a:solidFill>
                <a:schemeClr val="dk1"/>
              </a:solidFill>
              <a:latin typeface="Calibri"/>
              <a:ea typeface="Calibri"/>
              <a:cs typeface="Calibri"/>
              <a:sym typeface="Calibri"/>
            </a:endParaRPr>
          </a:p>
        </p:txBody>
      </p:sp>
      <p:pic>
        <p:nvPicPr>
          <p:cNvPr descr="Hiến pháp 2013 với vấn đề kiểm soát quyền lực Nhà nước" id="308" name="Google Shape;308;p13"/>
          <p:cNvPicPr preferRelativeResize="0"/>
          <p:nvPr/>
        </p:nvPicPr>
        <p:blipFill rotWithShape="1">
          <a:blip r:embed="rId5">
            <a:alphaModFix/>
          </a:blip>
          <a:srcRect b="0" l="15231" r="0" t="0"/>
          <a:stretch/>
        </p:blipFill>
        <p:spPr>
          <a:xfrm>
            <a:off x="7996224" y="4253456"/>
            <a:ext cx="3617208" cy="2102894"/>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descr="Kiên trì bảo vệ Cương lĩnh, đường lối chính trị của Đảng trong tình hình  hiện nay" id="309" name="Google Shape;309;p13"/>
          <p:cNvPicPr preferRelativeResize="0"/>
          <p:nvPr/>
        </p:nvPicPr>
        <p:blipFill rotWithShape="1">
          <a:blip r:embed="rId6">
            <a:alphaModFix/>
          </a:blip>
          <a:srcRect b="0" l="15231" r="0" t="0"/>
          <a:stretch/>
        </p:blipFill>
        <p:spPr>
          <a:xfrm>
            <a:off x="8499708" y="1992783"/>
            <a:ext cx="3617208" cy="2102894"/>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310" name="Google Shape;310;p13"/>
          <p:cNvSpPr txBox="1"/>
          <p:nvPr/>
        </p:nvSpPr>
        <p:spPr>
          <a:xfrm>
            <a:off x="2708509" y="2849935"/>
            <a:ext cx="5791199" cy="923289"/>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Quyền lực của nhà nước là quyền lực chính trị  thể hiện ý chí, lợi ích của giai cấp thống trị</a:t>
            </a:r>
            <a:endParaRPr b="1" i="0" sz="1800" u="none" cap="none" strike="noStrike">
              <a:solidFill>
                <a:schemeClr val="dk1"/>
              </a:solidFill>
              <a:latin typeface="Arial"/>
              <a:ea typeface="Arial"/>
              <a:cs typeface="Arial"/>
              <a:sym typeface="Arial"/>
            </a:endParaRPr>
          </a:p>
        </p:txBody>
      </p:sp>
      <p:sp>
        <p:nvSpPr>
          <p:cNvPr id="311" name="Google Shape;311;p13"/>
          <p:cNvSpPr txBox="1"/>
          <p:nvPr/>
        </p:nvSpPr>
        <p:spPr>
          <a:xfrm>
            <a:off x="3401983" y="5051007"/>
            <a:ext cx="4594241" cy="50779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Nhà nước thiết lập bộ máy cưỡng chế </a:t>
            </a:r>
            <a:endParaRPr b="1" i="0" sz="1800" u="none" cap="none" strike="noStrike">
              <a:solidFill>
                <a:schemeClr val="dk1"/>
              </a:solidFill>
              <a:latin typeface="Arial"/>
              <a:ea typeface="Arial"/>
              <a:cs typeface="Arial"/>
              <a:sym typeface="Arial"/>
            </a:endParaRPr>
          </a:p>
        </p:txBody>
      </p:sp>
      <p:pic>
        <p:nvPicPr>
          <p:cNvPr id="312" name="Google Shape;312;p13"/>
          <p:cNvPicPr preferRelativeResize="0"/>
          <p:nvPr/>
        </p:nvPicPr>
        <p:blipFill rotWithShape="1">
          <a:blip r:embed="rId7">
            <a:alphaModFix/>
          </a:blip>
          <a:srcRect b="0" l="0" r="82017" t="0"/>
          <a:stretch/>
        </p:blipFill>
        <p:spPr>
          <a:xfrm>
            <a:off x="1" y="0"/>
            <a:ext cx="685562" cy="895349"/>
          </a:xfrm>
          <a:prstGeom prst="rect">
            <a:avLst/>
          </a:prstGeom>
          <a:noFill/>
          <a:ln>
            <a:noFill/>
          </a:ln>
        </p:spPr>
      </p:pic>
      <p:sp>
        <p:nvSpPr>
          <p:cNvPr id="313" name="Google Shape;31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07">
                                            <p:txEl>
                                              <p:pRg end="0" st="0"/>
                                            </p:txEl>
                                          </p:spTgt>
                                        </p:tgtEl>
                                        <p:attrNameLst>
                                          <p:attrName>style.visibility</p:attrName>
                                        </p:attrNameLst>
                                      </p:cBhvr>
                                      <p:to>
                                        <p:strVal val="visible"/>
                                      </p:to>
                                    </p:set>
                                    <p:animEffect filter="fade" transition="in">
                                      <p:cBhvr>
                                        <p:cTn dur="1250"/>
                                        <p:tgtEl>
                                          <p:spTgt spid="3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4"/>
          <p:cNvSpPr/>
          <p:nvPr/>
        </p:nvSpPr>
        <p:spPr>
          <a:xfrm>
            <a:off x="0" y="600961"/>
            <a:ext cx="12192000" cy="5231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3. ĐẶC TRƯNG NHÀ NƯỚC</a:t>
            </a:r>
            <a:endParaRPr b="1" i="0" sz="2800" u="none" cap="none" strike="noStrike">
              <a:solidFill>
                <a:srgbClr val="FF0000"/>
              </a:solidFill>
              <a:latin typeface="Arial"/>
              <a:ea typeface="Arial"/>
              <a:cs typeface="Arial"/>
              <a:sym typeface="Arial"/>
            </a:endParaRPr>
          </a:p>
        </p:txBody>
      </p:sp>
      <p:pic>
        <p:nvPicPr>
          <p:cNvPr id="319" name="Google Shape;319;p14"/>
          <p:cNvPicPr preferRelativeResize="0"/>
          <p:nvPr/>
        </p:nvPicPr>
        <p:blipFill rotWithShape="1">
          <a:blip r:embed="rId3">
            <a:alphaModFix/>
          </a:blip>
          <a:srcRect b="0" l="11883" r="0" t="17943"/>
          <a:stretch/>
        </p:blipFill>
        <p:spPr>
          <a:xfrm>
            <a:off x="11029458" y="133339"/>
            <a:ext cx="1006967" cy="421629"/>
          </a:xfrm>
          <a:prstGeom prst="rect">
            <a:avLst/>
          </a:prstGeom>
          <a:noFill/>
          <a:ln>
            <a:noFill/>
          </a:ln>
        </p:spPr>
      </p:pic>
      <p:pic>
        <p:nvPicPr>
          <p:cNvPr descr="Blue Arrow Sticker by Shelter Movers for iOS &amp; Android | GIPHY" id="320" name="Google Shape;320;p14"/>
          <p:cNvPicPr preferRelativeResize="0"/>
          <p:nvPr/>
        </p:nvPicPr>
        <p:blipFill rotWithShape="1">
          <a:blip r:embed="rId4">
            <a:alphaModFix/>
          </a:blip>
          <a:srcRect b="0" l="0" r="0" t="0"/>
          <a:stretch/>
        </p:blipFill>
        <p:spPr>
          <a:xfrm flipH="1">
            <a:off x="2099035" y="556926"/>
            <a:ext cx="1002665" cy="735288"/>
          </a:xfrm>
          <a:prstGeom prst="rect">
            <a:avLst/>
          </a:prstGeom>
          <a:noFill/>
          <a:ln>
            <a:noFill/>
          </a:ln>
        </p:spPr>
      </p:pic>
      <p:pic>
        <p:nvPicPr>
          <p:cNvPr descr="Blue Arrow Sticker by Shelter Movers for iOS &amp; Android | GIPHY" id="321" name="Google Shape;321;p14"/>
          <p:cNvPicPr preferRelativeResize="0"/>
          <p:nvPr/>
        </p:nvPicPr>
        <p:blipFill rotWithShape="1">
          <a:blip r:embed="rId4">
            <a:alphaModFix/>
          </a:blip>
          <a:srcRect b="0" l="0" r="0" t="0"/>
          <a:stretch/>
        </p:blipFill>
        <p:spPr>
          <a:xfrm>
            <a:off x="9130643" y="546106"/>
            <a:ext cx="1002665" cy="735288"/>
          </a:xfrm>
          <a:prstGeom prst="rect">
            <a:avLst/>
          </a:prstGeom>
          <a:noFill/>
          <a:ln>
            <a:noFill/>
          </a:ln>
        </p:spPr>
      </p:pic>
      <p:sp>
        <p:nvSpPr>
          <p:cNvPr id="322" name="Google Shape;322;p14"/>
          <p:cNvSpPr/>
          <p:nvPr/>
        </p:nvSpPr>
        <p:spPr>
          <a:xfrm>
            <a:off x="314183" y="1373380"/>
            <a:ext cx="11582600" cy="4616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2400"/>
              <a:buFont typeface="Arial"/>
              <a:buNone/>
            </a:pPr>
            <a:r>
              <a:rPr b="1" i="0" lang="en-US" sz="2400" u="none" cap="none" strike="noStrike">
                <a:solidFill>
                  <a:srgbClr val="0070C0"/>
                </a:solidFill>
                <a:latin typeface="Arial"/>
                <a:ea typeface="Arial"/>
                <a:cs typeface="Arial"/>
                <a:sym typeface="Arial"/>
              </a:rPr>
              <a:t>3.2. CÓ CHỦ QUYỀN QUỐC GIA</a:t>
            </a:r>
            <a:endParaRPr b="1" i="0" sz="2400" u="none" cap="none" strike="noStrike">
              <a:solidFill>
                <a:srgbClr val="0070C0"/>
              </a:solidFill>
              <a:latin typeface="Arial"/>
              <a:ea typeface="Arial"/>
              <a:cs typeface="Arial"/>
              <a:sym typeface="Arial"/>
            </a:endParaRPr>
          </a:p>
        </p:txBody>
      </p:sp>
      <p:sp>
        <p:nvSpPr>
          <p:cNvPr descr="Quốc gia là gì? Chủ quyền cơ bản của mỗi quốc gia là gì?" id="323" name="Google Shape;323;p14"/>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24" name="Google Shape;324;p14"/>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25" name="Google Shape;325;p14"/>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26" name="Google Shape;326;p14"/>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327" name="Google Shape;327;p14"/>
          <p:cNvPicPr preferRelativeResize="0"/>
          <p:nvPr/>
        </p:nvPicPr>
        <p:blipFill rotWithShape="1">
          <a:blip r:embed="rId5">
            <a:alphaModFix/>
          </a:blip>
          <a:srcRect b="0" l="0" r="0" t="0"/>
          <a:stretch/>
        </p:blipFill>
        <p:spPr>
          <a:xfrm>
            <a:off x="2758313" y="2252132"/>
            <a:ext cx="4218430" cy="2049201"/>
          </a:xfrm>
          <a:prstGeom prst="rect">
            <a:avLst/>
          </a:prstGeom>
          <a:noFill/>
          <a:ln>
            <a:noFill/>
          </a:ln>
          <a:effectLst>
            <a:outerShdw blurRad="190500" rotWithShape="0" algn="tl">
              <a:srgbClr val="000000">
                <a:alpha val="69411"/>
              </a:srgbClr>
            </a:outerShdw>
          </a:effectLst>
        </p:spPr>
      </p:pic>
      <p:pic>
        <p:nvPicPr>
          <p:cNvPr descr="Chủ quyền quốc gia là gì? Quy định về chủ quyền quốc gia" id="328" name="Google Shape;328;p14"/>
          <p:cNvPicPr preferRelativeResize="0"/>
          <p:nvPr/>
        </p:nvPicPr>
        <p:blipFill rotWithShape="1">
          <a:blip r:embed="rId6">
            <a:alphaModFix/>
          </a:blip>
          <a:srcRect b="0" l="0" r="0" t="0"/>
          <a:stretch/>
        </p:blipFill>
        <p:spPr>
          <a:xfrm flipH="1">
            <a:off x="7678353" y="2252132"/>
            <a:ext cx="4218430" cy="2049201"/>
          </a:xfrm>
          <a:prstGeom prst="rect">
            <a:avLst/>
          </a:prstGeom>
          <a:noFill/>
          <a:ln>
            <a:noFill/>
          </a:ln>
          <a:effectLst>
            <a:outerShdw blurRad="190500" rotWithShape="0" algn="tl">
              <a:srgbClr val="000000">
                <a:alpha val="69411"/>
              </a:srgbClr>
            </a:outerShdw>
          </a:effectLst>
        </p:spPr>
      </p:pic>
      <p:sp>
        <p:nvSpPr>
          <p:cNvPr id="329" name="Google Shape;329;p14"/>
          <p:cNvSpPr txBox="1"/>
          <p:nvPr/>
        </p:nvSpPr>
        <p:spPr>
          <a:xfrm>
            <a:off x="2560320" y="4447371"/>
            <a:ext cx="9336464" cy="230828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Arial"/>
                <a:ea typeface="Arial"/>
                <a:cs typeface="Arial"/>
                <a:sym typeface="Arial"/>
              </a:rPr>
              <a:t>Chủ quyền quốc gia là phạm trù mang tính chính trị - pháp lý</a:t>
            </a:r>
            <a:endParaRPr b="1" i="0" sz="2400" u="none" cap="none" strike="noStrike">
              <a:solidFill>
                <a:schemeClr val="dk1"/>
              </a:solidFill>
              <a:latin typeface="Arial"/>
              <a:ea typeface="Arial"/>
              <a:cs typeface="Arial"/>
              <a:sym typeface="Arial"/>
            </a:endParaRPr>
          </a:p>
          <a:p>
            <a:pPr indent="-342900" lvl="0" marL="342900" marR="0" rtl="0" algn="just">
              <a:lnSpc>
                <a:spcPct val="150000"/>
              </a:lnSpc>
              <a:spcBef>
                <a:spcPts val="0"/>
              </a:spcBef>
              <a:spcAft>
                <a:spcPts val="0"/>
              </a:spcAft>
              <a:buClr>
                <a:schemeClr val="dk1"/>
              </a:buClr>
              <a:buSzPts val="2400"/>
              <a:buFont typeface="Noto Sans Symbols"/>
              <a:buChar char="❖"/>
            </a:pPr>
            <a:r>
              <a:rPr b="1" i="0" lang="en-US" sz="2400" u="none" cap="none" strike="noStrike">
                <a:solidFill>
                  <a:schemeClr val="dk1"/>
                </a:solidFill>
                <a:latin typeface="Arial"/>
                <a:ea typeface="Arial"/>
                <a:cs typeface="Arial"/>
                <a:sym typeface="Arial"/>
              </a:rPr>
              <a:t>Chủ quyền quốc gia thể hiện quyền tự quyết của nhà nước về đối nội và đối ngoại, mà không phụ thuộc vào các yếu tố bên ngoài.</a:t>
            </a:r>
            <a:endParaRPr b="0" i="0" sz="1800" u="none" cap="none" strike="noStrike">
              <a:solidFill>
                <a:schemeClr val="dk1"/>
              </a:solidFill>
              <a:latin typeface="Calibri"/>
              <a:ea typeface="Calibri"/>
              <a:cs typeface="Calibri"/>
              <a:sym typeface="Calibri"/>
            </a:endParaRPr>
          </a:p>
        </p:txBody>
      </p:sp>
      <p:pic>
        <p:nvPicPr>
          <p:cNvPr id="330" name="Google Shape;330;p14"/>
          <p:cNvPicPr preferRelativeResize="0"/>
          <p:nvPr/>
        </p:nvPicPr>
        <p:blipFill rotWithShape="1">
          <a:blip r:embed="rId7">
            <a:alphaModFix/>
          </a:blip>
          <a:srcRect b="0" l="0" r="82017" t="0"/>
          <a:stretch/>
        </p:blipFill>
        <p:spPr>
          <a:xfrm>
            <a:off x="1" y="0"/>
            <a:ext cx="685562" cy="895349"/>
          </a:xfrm>
          <a:prstGeom prst="rect">
            <a:avLst/>
          </a:prstGeom>
          <a:noFill/>
          <a:ln>
            <a:noFill/>
          </a:ln>
        </p:spPr>
      </p:pic>
      <p:sp>
        <p:nvSpPr>
          <p:cNvPr id="331" name="Google Shape;33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1250"/>
                                        <p:tgtEl>
                                          <p:spTgt spid="3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15"/>
          <p:cNvSpPr/>
          <p:nvPr/>
        </p:nvSpPr>
        <p:spPr>
          <a:xfrm>
            <a:off x="0" y="600961"/>
            <a:ext cx="12192000" cy="5231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3. ĐẶC TRƯNG NHÀ NƯỚC</a:t>
            </a:r>
            <a:endParaRPr b="1" i="0" sz="2800" u="none" cap="none" strike="noStrike">
              <a:solidFill>
                <a:srgbClr val="FF0000"/>
              </a:solidFill>
              <a:latin typeface="Arial"/>
              <a:ea typeface="Arial"/>
              <a:cs typeface="Arial"/>
              <a:sym typeface="Arial"/>
            </a:endParaRPr>
          </a:p>
        </p:txBody>
      </p:sp>
      <p:pic>
        <p:nvPicPr>
          <p:cNvPr id="337" name="Google Shape;337;p15"/>
          <p:cNvPicPr preferRelativeResize="0"/>
          <p:nvPr/>
        </p:nvPicPr>
        <p:blipFill rotWithShape="1">
          <a:blip r:embed="rId3">
            <a:alphaModFix/>
          </a:blip>
          <a:srcRect b="0" l="11883" r="0" t="17943"/>
          <a:stretch/>
        </p:blipFill>
        <p:spPr>
          <a:xfrm>
            <a:off x="11075741" y="89666"/>
            <a:ext cx="1006967" cy="421629"/>
          </a:xfrm>
          <a:prstGeom prst="rect">
            <a:avLst/>
          </a:prstGeom>
          <a:noFill/>
          <a:ln>
            <a:noFill/>
          </a:ln>
        </p:spPr>
      </p:pic>
      <p:pic>
        <p:nvPicPr>
          <p:cNvPr descr="Blue Arrow Sticker by Shelter Movers for iOS &amp; Android | GIPHY" id="338" name="Google Shape;338;p15"/>
          <p:cNvPicPr preferRelativeResize="0"/>
          <p:nvPr/>
        </p:nvPicPr>
        <p:blipFill rotWithShape="1">
          <a:blip r:embed="rId4">
            <a:alphaModFix/>
          </a:blip>
          <a:srcRect b="0" l="0" r="0" t="0"/>
          <a:stretch/>
        </p:blipFill>
        <p:spPr>
          <a:xfrm flipH="1">
            <a:off x="2099035" y="546105"/>
            <a:ext cx="1002665" cy="735288"/>
          </a:xfrm>
          <a:prstGeom prst="rect">
            <a:avLst/>
          </a:prstGeom>
          <a:noFill/>
          <a:ln>
            <a:noFill/>
          </a:ln>
        </p:spPr>
      </p:pic>
      <p:pic>
        <p:nvPicPr>
          <p:cNvPr descr="Blue Arrow Sticker by Shelter Movers for iOS &amp; Android | GIPHY" id="339" name="Google Shape;339;p15"/>
          <p:cNvPicPr preferRelativeResize="0"/>
          <p:nvPr/>
        </p:nvPicPr>
        <p:blipFill rotWithShape="1">
          <a:blip r:embed="rId4">
            <a:alphaModFix/>
          </a:blip>
          <a:srcRect b="0" l="0" r="0" t="0"/>
          <a:stretch/>
        </p:blipFill>
        <p:spPr>
          <a:xfrm>
            <a:off x="9060305" y="556482"/>
            <a:ext cx="1002665" cy="735288"/>
          </a:xfrm>
          <a:prstGeom prst="rect">
            <a:avLst/>
          </a:prstGeom>
          <a:noFill/>
          <a:ln>
            <a:noFill/>
          </a:ln>
        </p:spPr>
      </p:pic>
      <p:sp>
        <p:nvSpPr>
          <p:cNvPr id="340" name="Google Shape;340;p15"/>
          <p:cNvSpPr/>
          <p:nvPr/>
        </p:nvSpPr>
        <p:spPr>
          <a:xfrm>
            <a:off x="314183" y="1373380"/>
            <a:ext cx="11582600" cy="4616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2400"/>
              <a:buFont typeface="Arial"/>
              <a:buNone/>
            </a:pPr>
            <a:r>
              <a:rPr b="1" i="0" lang="en-US" sz="2400" u="none" cap="none" strike="noStrike">
                <a:solidFill>
                  <a:srgbClr val="0070C0"/>
                </a:solidFill>
                <a:latin typeface="Arial"/>
                <a:ea typeface="Arial"/>
                <a:cs typeface="Arial"/>
                <a:sym typeface="Arial"/>
              </a:rPr>
              <a:t>3.3. QUẢN LÝ DÂN CƯ THEO LÃNH THỔ</a:t>
            </a:r>
            <a:endParaRPr b="0" i="0" sz="2400" u="none" cap="none" strike="noStrike">
              <a:solidFill>
                <a:schemeClr val="dk1"/>
              </a:solidFill>
              <a:latin typeface="Calibri"/>
              <a:ea typeface="Calibri"/>
              <a:cs typeface="Calibri"/>
              <a:sym typeface="Calibri"/>
            </a:endParaRPr>
          </a:p>
        </p:txBody>
      </p:sp>
      <p:sp>
        <p:nvSpPr>
          <p:cNvPr descr="Quốc gia là gì? Chủ quyền cơ bản của mỗi quốc gia là gì?" id="341" name="Google Shape;341;p15"/>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42" name="Google Shape;342;p15"/>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43" name="Google Shape;343;p15"/>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44" name="Google Shape;344;p15"/>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descr="Có mấy hình thức cấu trúc nhà nước? Dấu hiệu nhận biết?" id="345" name="Google Shape;345;p15"/>
          <p:cNvPicPr preferRelativeResize="0"/>
          <p:nvPr/>
        </p:nvPicPr>
        <p:blipFill rotWithShape="1">
          <a:blip r:embed="rId5">
            <a:alphaModFix/>
          </a:blip>
          <a:srcRect b="15629" l="11987" r="29197" t="17849"/>
          <a:stretch/>
        </p:blipFill>
        <p:spPr>
          <a:xfrm>
            <a:off x="7423464" y="2047596"/>
            <a:ext cx="4276346" cy="2010276"/>
          </a:xfrm>
          <a:prstGeom prst="rect">
            <a:avLst/>
          </a:prstGeom>
          <a:noFill/>
          <a:ln>
            <a:noFill/>
          </a:ln>
          <a:effectLst>
            <a:outerShdw blurRad="292100" rotWithShape="0" algn="tl" dir="2700000" dist="139700">
              <a:srgbClr val="333333">
                <a:alpha val="64313"/>
              </a:srgbClr>
            </a:outerShdw>
          </a:effectLst>
        </p:spPr>
      </p:pic>
      <p:pic>
        <p:nvPicPr>
          <p:cNvPr descr="Tiêu chuẩn, thẩm quyền, thủ tục phân loại đơn vị hành chính ở nước ta" id="346" name="Google Shape;346;p15"/>
          <p:cNvPicPr preferRelativeResize="0"/>
          <p:nvPr/>
        </p:nvPicPr>
        <p:blipFill rotWithShape="1">
          <a:blip r:embed="rId6">
            <a:alphaModFix/>
          </a:blip>
          <a:srcRect b="7823" l="10057" r="27128" t="14130"/>
          <a:stretch/>
        </p:blipFill>
        <p:spPr>
          <a:xfrm>
            <a:off x="3101700" y="4136358"/>
            <a:ext cx="4276345" cy="2114470"/>
          </a:xfrm>
          <a:prstGeom prst="rect">
            <a:avLst/>
          </a:prstGeom>
          <a:noFill/>
          <a:ln>
            <a:noFill/>
          </a:ln>
          <a:effectLst>
            <a:outerShdw blurRad="292100" rotWithShape="0" algn="tl" dir="2700000" dist="139700">
              <a:srgbClr val="333333">
                <a:alpha val="64313"/>
              </a:srgbClr>
            </a:outerShdw>
          </a:effectLst>
        </p:spPr>
      </p:pic>
      <p:sp>
        <p:nvSpPr>
          <p:cNvPr id="347" name="Google Shape;347;p15"/>
          <p:cNvSpPr/>
          <p:nvPr/>
        </p:nvSpPr>
        <p:spPr>
          <a:xfrm>
            <a:off x="3101700" y="2201219"/>
            <a:ext cx="4251620" cy="170303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chemeClr val="dk1"/>
              </a:buClr>
              <a:buSzPts val="1800"/>
              <a:buFont typeface="Calibri"/>
              <a:buNone/>
            </a:pPr>
            <a:r>
              <a:t/>
            </a:r>
            <a:endParaRPr b="1" i="0" sz="18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Lãnh thổ và dân cư là những yếu tố cấu thành quốc gia</a:t>
            </a:r>
            <a:endParaRPr b="1" i="0" sz="18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chemeClr val="dk1"/>
              </a:buClr>
              <a:buSzPts val="1800"/>
              <a:buFont typeface="Calibri"/>
              <a:buNone/>
            </a:pPr>
            <a:r>
              <a:t/>
            </a:r>
            <a:endParaRPr b="1" i="0" sz="1800" u="none" cap="none" strike="noStrike">
              <a:solidFill>
                <a:srgbClr val="000000"/>
              </a:solidFill>
              <a:latin typeface="Arial"/>
              <a:ea typeface="Arial"/>
              <a:cs typeface="Arial"/>
              <a:sym typeface="Arial"/>
            </a:endParaRPr>
          </a:p>
        </p:txBody>
      </p:sp>
      <p:sp>
        <p:nvSpPr>
          <p:cNvPr id="348" name="Google Shape;348;p15"/>
          <p:cNvSpPr/>
          <p:nvPr/>
        </p:nvSpPr>
        <p:spPr>
          <a:xfrm>
            <a:off x="7248922" y="4379231"/>
            <a:ext cx="5062729" cy="128753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800"/>
              <a:buFont typeface="Calibri"/>
              <a:buNone/>
            </a:pPr>
            <a:r>
              <a:t/>
            </a:r>
            <a:endParaRPr b="1" i="0" sz="18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Đảm bảo cho sự quản lý tập trung, thống nhất của nhà nước</a:t>
            </a:r>
            <a:endParaRPr b="1" i="0" sz="1800" u="none" cap="none" strike="noStrike">
              <a:solidFill>
                <a:schemeClr val="dk1"/>
              </a:solidFill>
              <a:latin typeface="Arial"/>
              <a:ea typeface="Arial"/>
              <a:cs typeface="Arial"/>
              <a:sym typeface="Arial"/>
            </a:endParaRPr>
          </a:p>
        </p:txBody>
      </p:sp>
      <p:pic>
        <p:nvPicPr>
          <p:cNvPr id="349" name="Google Shape;349;p15"/>
          <p:cNvPicPr preferRelativeResize="0"/>
          <p:nvPr/>
        </p:nvPicPr>
        <p:blipFill rotWithShape="1">
          <a:blip r:embed="rId7">
            <a:alphaModFix/>
          </a:blip>
          <a:srcRect b="0" l="0" r="82017" t="0"/>
          <a:stretch/>
        </p:blipFill>
        <p:spPr>
          <a:xfrm>
            <a:off x="1" y="0"/>
            <a:ext cx="685562" cy="895349"/>
          </a:xfrm>
          <a:prstGeom prst="rect">
            <a:avLst/>
          </a:prstGeom>
          <a:noFill/>
          <a:ln>
            <a:noFill/>
          </a:ln>
        </p:spPr>
      </p:pic>
      <p:sp>
        <p:nvSpPr>
          <p:cNvPr id="350" name="Google Shape;35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6"/>
          <p:cNvSpPr/>
          <p:nvPr/>
        </p:nvSpPr>
        <p:spPr>
          <a:xfrm>
            <a:off x="0" y="600961"/>
            <a:ext cx="12192000" cy="5231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3. ĐẶC TRƯNG NHÀ NƯỚC</a:t>
            </a:r>
            <a:endParaRPr b="1" i="0" sz="2800" u="none" cap="none" strike="noStrike">
              <a:solidFill>
                <a:srgbClr val="FF0000"/>
              </a:solidFill>
              <a:latin typeface="Arial"/>
              <a:ea typeface="Arial"/>
              <a:cs typeface="Arial"/>
              <a:sym typeface="Arial"/>
            </a:endParaRPr>
          </a:p>
        </p:txBody>
      </p:sp>
      <p:pic>
        <p:nvPicPr>
          <p:cNvPr id="356" name="Google Shape;356;p16"/>
          <p:cNvPicPr preferRelativeResize="0"/>
          <p:nvPr/>
        </p:nvPicPr>
        <p:blipFill rotWithShape="1">
          <a:blip r:embed="rId3">
            <a:alphaModFix/>
          </a:blip>
          <a:srcRect b="0" l="11883" r="0" t="17943"/>
          <a:stretch/>
        </p:blipFill>
        <p:spPr>
          <a:xfrm>
            <a:off x="11075741" y="124477"/>
            <a:ext cx="1006967" cy="421629"/>
          </a:xfrm>
          <a:prstGeom prst="rect">
            <a:avLst/>
          </a:prstGeom>
          <a:noFill/>
          <a:ln>
            <a:noFill/>
          </a:ln>
        </p:spPr>
      </p:pic>
      <p:pic>
        <p:nvPicPr>
          <p:cNvPr descr="Blue Arrow Sticker by Shelter Movers for iOS &amp; Android | GIPHY" id="357" name="Google Shape;357;p16"/>
          <p:cNvPicPr preferRelativeResize="0"/>
          <p:nvPr/>
        </p:nvPicPr>
        <p:blipFill rotWithShape="1">
          <a:blip r:embed="rId4">
            <a:alphaModFix/>
          </a:blip>
          <a:srcRect b="0" l="0" r="0" t="0"/>
          <a:stretch/>
        </p:blipFill>
        <p:spPr>
          <a:xfrm flipH="1">
            <a:off x="2174938" y="512004"/>
            <a:ext cx="1002665" cy="735288"/>
          </a:xfrm>
          <a:prstGeom prst="rect">
            <a:avLst/>
          </a:prstGeom>
          <a:noFill/>
          <a:ln>
            <a:noFill/>
          </a:ln>
        </p:spPr>
      </p:pic>
      <p:pic>
        <p:nvPicPr>
          <p:cNvPr descr="Blue Arrow Sticker by Shelter Movers for iOS &amp; Android | GIPHY" id="358" name="Google Shape;358;p16"/>
          <p:cNvPicPr preferRelativeResize="0"/>
          <p:nvPr/>
        </p:nvPicPr>
        <p:blipFill rotWithShape="1">
          <a:blip r:embed="rId4">
            <a:alphaModFix/>
          </a:blip>
          <a:srcRect b="0" l="0" r="0" t="0"/>
          <a:stretch/>
        </p:blipFill>
        <p:spPr>
          <a:xfrm>
            <a:off x="9060305" y="546106"/>
            <a:ext cx="1002665" cy="735288"/>
          </a:xfrm>
          <a:prstGeom prst="rect">
            <a:avLst/>
          </a:prstGeom>
          <a:noFill/>
          <a:ln>
            <a:noFill/>
          </a:ln>
        </p:spPr>
      </p:pic>
      <p:sp>
        <p:nvSpPr>
          <p:cNvPr id="359" name="Google Shape;359;p16"/>
          <p:cNvSpPr/>
          <p:nvPr/>
        </p:nvSpPr>
        <p:spPr>
          <a:xfrm>
            <a:off x="0" y="1373380"/>
            <a:ext cx="12192000" cy="4616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2400"/>
              <a:buFont typeface="Arial"/>
              <a:buNone/>
            </a:pPr>
            <a:r>
              <a:rPr b="1" i="0" lang="en-US" sz="2400" u="none" cap="none" strike="noStrike">
                <a:solidFill>
                  <a:srgbClr val="0070C0"/>
                </a:solidFill>
                <a:latin typeface="Arial"/>
                <a:ea typeface="Arial"/>
                <a:cs typeface="Arial"/>
                <a:sym typeface="Arial"/>
              </a:rPr>
              <a:t>3.4. BAN HÀNH PHÁP LUẬT VÀ ĐẢM BẢO SỰ THỰC HIỆN PHÁP LUẬT </a:t>
            </a:r>
            <a:endParaRPr b="1" i="0" sz="2400" u="none" cap="none" strike="noStrike">
              <a:solidFill>
                <a:srgbClr val="0070C0"/>
              </a:solidFill>
              <a:latin typeface="Arial"/>
              <a:ea typeface="Arial"/>
              <a:cs typeface="Arial"/>
              <a:sym typeface="Arial"/>
            </a:endParaRPr>
          </a:p>
        </p:txBody>
      </p:sp>
      <p:sp>
        <p:nvSpPr>
          <p:cNvPr descr="Quốc gia là gì? Chủ quyền cơ bản của mỗi quốc gia là gì?" id="360" name="Google Shape;360;p16"/>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61" name="Google Shape;361;p16"/>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62" name="Google Shape;362;p16"/>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63" name="Google Shape;363;p16"/>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5.600 văn bản trái pháp luật được ban hành: Vi phạm đến cả quyền con người" id="364" name="Google Shape;364;p16"/>
          <p:cNvSpPr/>
          <p:nvPr/>
        </p:nvSpPr>
        <p:spPr>
          <a:xfrm>
            <a:off x="765175" y="4651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365" name="Google Shape;365;p16"/>
          <p:cNvPicPr preferRelativeResize="0"/>
          <p:nvPr/>
        </p:nvPicPr>
        <p:blipFill rotWithShape="1">
          <a:blip r:embed="rId5">
            <a:alphaModFix/>
          </a:blip>
          <a:srcRect b="0" l="0" r="0" t="0"/>
          <a:stretch/>
        </p:blipFill>
        <p:spPr>
          <a:xfrm>
            <a:off x="2425151" y="2353056"/>
            <a:ext cx="3670849" cy="3253640"/>
          </a:xfrm>
          <a:prstGeom prst="rect">
            <a:avLst/>
          </a:prstGeom>
          <a:noFill/>
          <a:ln>
            <a:noFill/>
          </a:ln>
        </p:spPr>
      </p:pic>
      <p:sp>
        <p:nvSpPr>
          <p:cNvPr id="366" name="Google Shape;366;p16"/>
          <p:cNvSpPr/>
          <p:nvPr/>
        </p:nvSpPr>
        <p:spPr>
          <a:xfrm>
            <a:off x="6779538" y="2459951"/>
            <a:ext cx="5255212" cy="128753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Chỉ có nhà nước mới có quyền ban hành pháp luật và thực hiện sự quản lý xã hội bằng pháp luật</a:t>
            </a:r>
            <a:endParaRPr b="1" i="0" sz="1800" u="none" cap="none" strike="noStrike">
              <a:solidFill>
                <a:schemeClr val="dk1"/>
              </a:solidFill>
              <a:latin typeface="Arial"/>
              <a:ea typeface="Arial"/>
              <a:cs typeface="Arial"/>
              <a:sym typeface="Arial"/>
            </a:endParaRPr>
          </a:p>
        </p:txBody>
      </p:sp>
      <p:sp>
        <p:nvSpPr>
          <p:cNvPr id="367" name="Google Shape;367;p16"/>
          <p:cNvSpPr/>
          <p:nvPr/>
        </p:nvSpPr>
        <p:spPr>
          <a:xfrm>
            <a:off x="6731581" y="4392615"/>
            <a:ext cx="5351127" cy="1338788"/>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1800"/>
              <a:buFont typeface="Arial"/>
              <a:buNone/>
            </a:pPr>
            <a:r>
              <a:rPr b="1" i="0" lang="en-US" sz="1800" u="none" cap="none" strike="noStrike">
                <a:solidFill>
                  <a:srgbClr val="000000"/>
                </a:solidFill>
                <a:latin typeface="Arial"/>
                <a:ea typeface="Arial"/>
                <a:cs typeface="Arial"/>
                <a:sym typeface="Arial"/>
              </a:rPr>
              <a:t>Pháp luật được nhà nước đảm bảo thực hiện bằng nhiều biện pháp </a:t>
            </a:r>
            <a:endParaRPr b="0" i="0" sz="1800" u="none" cap="none" strike="noStrike">
              <a:solidFill>
                <a:schemeClr val="dk1"/>
              </a:solidFill>
              <a:latin typeface="Calibri"/>
              <a:ea typeface="Calibri"/>
              <a:cs typeface="Calibri"/>
              <a:sym typeface="Calibri"/>
            </a:endParaRPr>
          </a:p>
          <a:p>
            <a:pPr indent="0" lvl="0" marL="0" marR="0" rtl="0" algn="l">
              <a:lnSpc>
                <a:spcPct val="150000"/>
              </a:lnSpc>
              <a:spcBef>
                <a:spcPts val="0"/>
              </a:spcBef>
              <a:spcAft>
                <a:spcPts val="0"/>
              </a:spcAft>
              <a:buClr>
                <a:schemeClr val="dk1"/>
              </a:buClr>
              <a:buSzPts val="1800"/>
              <a:buFont typeface="Calibri"/>
              <a:buNone/>
            </a:pPr>
            <a:r>
              <a:t/>
            </a:r>
            <a:endParaRPr b="1" i="0" sz="1800" u="none" cap="none" strike="noStrike">
              <a:solidFill>
                <a:schemeClr val="dk1"/>
              </a:solidFill>
              <a:latin typeface="Arial"/>
              <a:ea typeface="Arial"/>
              <a:cs typeface="Arial"/>
              <a:sym typeface="Arial"/>
            </a:endParaRPr>
          </a:p>
        </p:txBody>
      </p:sp>
      <p:pic>
        <p:nvPicPr>
          <p:cNvPr descr="Say Hello by Alexe Lucian on Dribbble" id="368" name="Google Shape;368;p16"/>
          <p:cNvPicPr preferRelativeResize="0"/>
          <p:nvPr/>
        </p:nvPicPr>
        <p:blipFill rotWithShape="1">
          <a:blip r:embed="rId6">
            <a:alphaModFix/>
          </a:blip>
          <a:srcRect b="0" l="0" r="0" t="0"/>
          <a:stretch/>
        </p:blipFill>
        <p:spPr>
          <a:xfrm>
            <a:off x="5987289" y="2637859"/>
            <a:ext cx="744292" cy="558219"/>
          </a:xfrm>
          <a:prstGeom prst="rect">
            <a:avLst/>
          </a:prstGeom>
          <a:noFill/>
          <a:ln>
            <a:noFill/>
          </a:ln>
        </p:spPr>
      </p:pic>
      <p:pic>
        <p:nvPicPr>
          <p:cNvPr descr="Say Hello by Alexe Lucian on Dribbble" id="369" name="Google Shape;369;p16"/>
          <p:cNvPicPr preferRelativeResize="0"/>
          <p:nvPr/>
        </p:nvPicPr>
        <p:blipFill rotWithShape="1">
          <a:blip r:embed="rId6">
            <a:alphaModFix/>
          </a:blip>
          <a:srcRect b="0" l="0" r="0" t="0"/>
          <a:stretch/>
        </p:blipFill>
        <p:spPr>
          <a:xfrm>
            <a:off x="5987289" y="4336627"/>
            <a:ext cx="744292" cy="558219"/>
          </a:xfrm>
          <a:prstGeom prst="rect">
            <a:avLst/>
          </a:prstGeom>
          <a:noFill/>
          <a:ln>
            <a:noFill/>
          </a:ln>
        </p:spPr>
      </p:pic>
      <p:pic>
        <p:nvPicPr>
          <p:cNvPr id="370" name="Google Shape;370;p16"/>
          <p:cNvPicPr preferRelativeResize="0"/>
          <p:nvPr/>
        </p:nvPicPr>
        <p:blipFill rotWithShape="1">
          <a:blip r:embed="rId7">
            <a:alphaModFix/>
          </a:blip>
          <a:srcRect b="0" l="0" r="82017" t="0"/>
          <a:stretch/>
        </p:blipFill>
        <p:spPr>
          <a:xfrm>
            <a:off x="1" y="0"/>
            <a:ext cx="685562" cy="895349"/>
          </a:xfrm>
          <a:prstGeom prst="rect">
            <a:avLst/>
          </a:prstGeom>
          <a:noFill/>
          <a:ln>
            <a:noFill/>
          </a:ln>
        </p:spPr>
      </p:pic>
      <p:sp>
        <p:nvSpPr>
          <p:cNvPr id="371" name="Google Shape;37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59">
                                            <p:txEl>
                                              <p:pRg end="0" st="0"/>
                                            </p:txEl>
                                          </p:spTgt>
                                        </p:tgtEl>
                                        <p:attrNameLst>
                                          <p:attrName>style.visibility</p:attrName>
                                        </p:attrNameLst>
                                      </p:cBhvr>
                                      <p:to>
                                        <p:strVal val="visible"/>
                                      </p:to>
                                    </p:set>
                                    <p:animEffect filter="fade" transition="in">
                                      <p:cBhvr>
                                        <p:cTn dur="500"/>
                                        <p:tgtEl>
                                          <p:spTgt spid="3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5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5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7"/>
          <p:cNvSpPr/>
          <p:nvPr/>
        </p:nvSpPr>
        <p:spPr>
          <a:xfrm>
            <a:off x="0" y="600961"/>
            <a:ext cx="12192000" cy="52318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3. ĐẶC TRƯNG NHÀ NƯỚC</a:t>
            </a:r>
            <a:endParaRPr b="1" i="0" sz="2800" u="none" cap="none" strike="noStrike">
              <a:solidFill>
                <a:srgbClr val="FF0000"/>
              </a:solidFill>
              <a:latin typeface="Arial"/>
              <a:ea typeface="Arial"/>
              <a:cs typeface="Arial"/>
              <a:sym typeface="Arial"/>
            </a:endParaRPr>
          </a:p>
        </p:txBody>
      </p:sp>
      <p:pic>
        <p:nvPicPr>
          <p:cNvPr id="377" name="Google Shape;377;p17"/>
          <p:cNvPicPr preferRelativeResize="0"/>
          <p:nvPr/>
        </p:nvPicPr>
        <p:blipFill rotWithShape="1">
          <a:blip r:embed="rId3">
            <a:alphaModFix/>
          </a:blip>
          <a:srcRect b="0" l="11883" r="0" t="17943"/>
          <a:stretch/>
        </p:blipFill>
        <p:spPr>
          <a:xfrm>
            <a:off x="11075741" y="111420"/>
            <a:ext cx="1006967" cy="421629"/>
          </a:xfrm>
          <a:prstGeom prst="rect">
            <a:avLst/>
          </a:prstGeom>
          <a:noFill/>
          <a:ln>
            <a:noFill/>
          </a:ln>
        </p:spPr>
      </p:pic>
      <p:pic>
        <p:nvPicPr>
          <p:cNvPr descr="Blue Arrow Sticker by Shelter Movers for iOS &amp; Android | GIPHY" id="378" name="Google Shape;378;p17"/>
          <p:cNvPicPr preferRelativeResize="0"/>
          <p:nvPr/>
        </p:nvPicPr>
        <p:blipFill rotWithShape="1">
          <a:blip r:embed="rId4">
            <a:alphaModFix/>
          </a:blip>
          <a:srcRect b="0" l="0" r="0" t="0"/>
          <a:stretch/>
        </p:blipFill>
        <p:spPr>
          <a:xfrm flipH="1">
            <a:off x="2157649" y="527705"/>
            <a:ext cx="1002665" cy="735288"/>
          </a:xfrm>
          <a:prstGeom prst="rect">
            <a:avLst/>
          </a:prstGeom>
          <a:noFill/>
          <a:ln>
            <a:noFill/>
          </a:ln>
        </p:spPr>
      </p:pic>
      <p:pic>
        <p:nvPicPr>
          <p:cNvPr descr="Blue Arrow Sticker by Shelter Movers for iOS &amp; Android | GIPHY" id="379" name="Google Shape;379;p17"/>
          <p:cNvPicPr preferRelativeResize="0"/>
          <p:nvPr/>
        </p:nvPicPr>
        <p:blipFill rotWithShape="1">
          <a:blip r:embed="rId4">
            <a:alphaModFix/>
          </a:blip>
          <a:srcRect b="0" l="0" r="0" t="0"/>
          <a:stretch/>
        </p:blipFill>
        <p:spPr>
          <a:xfrm>
            <a:off x="9060305" y="556482"/>
            <a:ext cx="1002665" cy="735288"/>
          </a:xfrm>
          <a:prstGeom prst="rect">
            <a:avLst/>
          </a:prstGeom>
          <a:noFill/>
          <a:ln>
            <a:noFill/>
          </a:ln>
        </p:spPr>
      </p:pic>
      <p:sp>
        <p:nvSpPr>
          <p:cNvPr id="380" name="Google Shape;380;p17"/>
          <p:cNvSpPr/>
          <p:nvPr/>
        </p:nvSpPr>
        <p:spPr>
          <a:xfrm>
            <a:off x="314183" y="1373380"/>
            <a:ext cx="11582600" cy="46162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2400"/>
              <a:buFont typeface="Arial"/>
              <a:buNone/>
            </a:pPr>
            <a:r>
              <a:rPr b="1" i="0" lang="en-US" sz="2400" u="none" cap="none" strike="noStrike">
                <a:solidFill>
                  <a:srgbClr val="0070C0"/>
                </a:solidFill>
                <a:latin typeface="Arial"/>
                <a:ea typeface="Arial"/>
                <a:cs typeface="Arial"/>
                <a:sym typeface="Arial"/>
              </a:rPr>
              <a:t>3.5. QUY ĐỊNH VÀ THỰC HIỆN THU THUẾ</a:t>
            </a:r>
            <a:endParaRPr b="0" i="0" sz="2400" u="none" cap="none" strike="noStrike">
              <a:solidFill>
                <a:schemeClr val="dk1"/>
              </a:solidFill>
              <a:latin typeface="Calibri"/>
              <a:ea typeface="Calibri"/>
              <a:cs typeface="Calibri"/>
              <a:sym typeface="Calibri"/>
            </a:endParaRPr>
          </a:p>
        </p:txBody>
      </p:sp>
      <p:sp>
        <p:nvSpPr>
          <p:cNvPr descr="Quốc gia là gì? Chủ quyền cơ bản của mỗi quốc gia là gì?" id="381" name="Google Shape;381;p1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82" name="Google Shape;382;p17"/>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83" name="Google Shape;383;p17"/>
          <p:cNvSpPr/>
          <p:nvPr/>
        </p:nvSpPr>
        <p:spPr>
          <a:xfrm>
            <a:off x="460375" y="1603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Quốc gia là gì? Chủ quyền cơ bản của mỗi quốc gia là gì?" id="384" name="Google Shape;384;p17"/>
          <p:cNvSpPr/>
          <p:nvPr/>
        </p:nvSpPr>
        <p:spPr>
          <a:xfrm>
            <a:off x="612775" y="3127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descr="5.600 văn bản trái pháp luật được ban hành: Vi phạm đến cả quyền con người" id="385" name="Google Shape;385;p17"/>
          <p:cNvSpPr/>
          <p:nvPr/>
        </p:nvSpPr>
        <p:spPr>
          <a:xfrm>
            <a:off x="765175" y="4651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386" name="Google Shape;386;p17"/>
          <p:cNvPicPr preferRelativeResize="0"/>
          <p:nvPr/>
        </p:nvPicPr>
        <p:blipFill rotWithShape="1">
          <a:blip r:embed="rId5">
            <a:alphaModFix/>
          </a:blip>
          <a:srcRect b="0" l="0" r="0" t="0"/>
          <a:stretch/>
        </p:blipFill>
        <p:spPr>
          <a:xfrm>
            <a:off x="1423323" y="3792995"/>
            <a:ext cx="2846459" cy="1265557"/>
          </a:xfrm>
          <a:prstGeom prst="rect">
            <a:avLst/>
          </a:prstGeom>
          <a:noFill/>
          <a:ln>
            <a:noFill/>
          </a:ln>
        </p:spPr>
      </p:pic>
      <p:pic>
        <p:nvPicPr>
          <p:cNvPr descr="Thắc mắc về việc đóng thuế thu nhập cá nhân bất thường?" id="387" name="Google Shape;387;p17"/>
          <p:cNvPicPr preferRelativeResize="0"/>
          <p:nvPr/>
        </p:nvPicPr>
        <p:blipFill rotWithShape="1">
          <a:blip r:embed="rId6">
            <a:alphaModFix/>
          </a:blip>
          <a:srcRect b="0" l="0" r="0" t="0"/>
          <a:stretch/>
        </p:blipFill>
        <p:spPr>
          <a:xfrm>
            <a:off x="2846553" y="5272591"/>
            <a:ext cx="2846459" cy="1265556"/>
          </a:xfrm>
          <a:prstGeom prst="rect">
            <a:avLst/>
          </a:prstGeom>
          <a:noFill/>
          <a:ln>
            <a:noFill/>
          </a:ln>
        </p:spPr>
      </p:pic>
      <p:pic>
        <p:nvPicPr>
          <p:cNvPr id="388" name="Google Shape;388;p17"/>
          <p:cNvPicPr preferRelativeResize="0"/>
          <p:nvPr/>
        </p:nvPicPr>
        <p:blipFill rotWithShape="1">
          <a:blip r:embed="rId7">
            <a:alphaModFix/>
          </a:blip>
          <a:srcRect b="0" l="0" r="0" t="11115"/>
          <a:stretch/>
        </p:blipFill>
        <p:spPr>
          <a:xfrm>
            <a:off x="460377" y="2320174"/>
            <a:ext cx="2379212" cy="1265557"/>
          </a:xfrm>
          <a:prstGeom prst="rect">
            <a:avLst/>
          </a:prstGeom>
          <a:noFill/>
          <a:ln>
            <a:noFill/>
          </a:ln>
        </p:spPr>
      </p:pic>
      <p:sp>
        <p:nvSpPr>
          <p:cNvPr id="389" name="Google Shape;389;p17"/>
          <p:cNvSpPr/>
          <p:nvPr/>
        </p:nvSpPr>
        <p:spPr>
          <a:xfrm>
            <a:off x="3048000" y="2516935"/>
            <a:ext cx="8848783" cy="553957"/>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Thuế là nguồn thu chủ yếu và quan trọng của nhà nước.</a:t>
            </a:r>
            <a:endParaRPr b="1" i="0" sz="2000" u="none" cap="none" strike="noStrike">
              <a:solidFill>
                <a:srgbClr val="000000"/>
              </a:solidFill>
              <a:latin typeface="Arial"/>
              <a:ea typeface="Arial"/>
              <a:cs typeface="Arial"/>
              <a:sym typeface="Arial"/>
            </a:endParaRPr>
          </a:p>
        </p:txBody>
      </p:sp>
      <p:sp>
        <p:nvSpPr>
          <p:cNvPr id="390" name="Google Shape;390;p17"/>
          <p:cNvSpPr/>
          <p:nvPr/>
        </p:nvSpPr>
        <p:spPr>
          <a:xfrm>
            <a:off x="4424390" y="4042564"/>
            <a:ext cx="7170203" cy="101562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Thuế là khoản thu bắt buộc mà người dân phải nghiêm chỉnh chấp hành. </a:t>
            </a:r>
            <a:endParaRPr b="0" i="0" sz="2000" u="none" cap="none" strike="noStrike">
              <a:solidFill>
                <a:schemeClr val="dk1"/>
              </a:solidFill>
              <a:latin typeface="Calibri"/>
              <a:ea typeface="Calibri"/>
              <a:cs typeface="Calibri"/>
              <a:sym typeface="Calibri"/>
            </a:endParaRPr>
          </a:p>
        </p:txBody>
      </p:sp>
      <p:sp>
        <p:nvSpPr>
          <p:cNvPr id="391" name="Google Shape;391;p17"/>
          <p:cNvSpPr/>
          <p:nvPr/>
        </p:nvSpPr>
        <p:spPr>
          <a:xfrm>
            <a:off x="5796950" y="5469352"/>
            <a:ext cx="5882987" cy="101562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Chỉ có nhà nước mới có quyền đặt ra thuế và thu các loại thuế.</a:t>
            </a:r>
            <a:endParaRPr b="0" i="0" sz="2000" u="none" cap="none" strike="noStrike">
              <a:solidFill>
                <a:schemeClr val="dk1"/>
              </a:solidFill>
              <a:latin typeface="Calibri"/>
              <a:ea typeface="Calibri"/>
              <a:cs typeface="Calibri"/>
              <a:sym typeface="Calibri"/>
            </a:endParaRPr>
          </a:p>
        </p:txBody>
      </p:sp>
      <p:pic>
        <p:nvPicPr>
          <p:cNvPr id="392" name="Google Shape;392;p17"/>
          <p:cNvPicPr preferRelativeResize="0"/>
          <p:nvPr/>
        </p:nvPicPr>
        <p:blipFill rotWithShape="1">
          <a:blip r:embed="rId8">
            <a:alphaModFix/>
          </a:blip>
          <a:srcRect b="0" l="0" r="82017" t="0"/>
          <a:stretch/>
        </p:blipFill>
        <p:spPr>
          <a:xfrm>
            <a:off x="1" y="0"/>
            <a:ext cx="685562" cy="895349"/>
          </a:xfrm>
          <a:prstGeom prst="rect">
            <a:avLst/>
          </a:prstGeom>
          <a:noFill/>
          <a:ln>
            <a:noFill/>
          </a:ln>
        </p:spPr>
      </p:pic>
      <p:sp>
        <p:nvSpPr>
          <p:cNvPr id="393" name="Google Shape;39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50"/>
                                  </p:stCondLst>
                                  <p:childTnLst>
                                    <p:set>
                                      <p:cBhvr>
                                        <p:cTn dur="1" fill="hold">
                                          <p:stCondLst>
                                            <p:cond delay="0"/>
                                          </p:stCondLst>
                                        </p:cTn>
                                        <p:tgtEl>
                                          <p:spTgt spid="380">
                                            <p:txEl>
                                              <p:pRg end="0" st="0"/>
                                            </p:txEl>
                                          </p:spTgt>
                                        </p:tgtEl>
                                        <p:attrNameLst>
                                          <p:attrName>style.visibility</p:attrName>
                                        </p:attrNameLst>
                                      </p:cBhvr>
                                      <p:to>
                                        <p:strVal val="visible"/>
                                      </p:to>
                                    </p:set>
                                    <p:animEffect filter="fade" transition="in">
                                      <p:cBhvr>
                                        <p:cTn dur="750"/>
                                        <p:tgtEl>
                                          <p:spTgt spid="3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cxnSp>
        <p:nvCxnSpPr>
          <p:cNvPr id="399" name="Google Shape;399;p18"/>
          <p:cNvCxnSpPr/>
          <p:nvPr/>
        </p:nvCxnSpPr>
        <p:spPr>
          <a:xfrm>
            <a:off x="7924800" y="2072640"/>
            <a:ext cx="0" cy="4785360"/>
          </a:xfrm>
          <a:prstGeom prst="straightConnector1">
            <a:avLst/>
          </a:prstGeom>
          <a:noFill/>
          <a:ln cap="flat" cmpd="sng" w="57150">
            <a:solidFill>
              <a:schemeClr val="accent1"/>
            </a:solidFill>
            <a:prstDash val="solid"/>
            <a:miter lim="800000"/>
            <a:headEnd len="sm" w="sm" type="none"/>
            <a:tailEnd len="sm" w="sm" type="none"/>
          </a:ln>
        </p:spPr>
      </p:cxnSp>
      <p:cxnSp>
        <p:nvCxnSpPr>
          <p:cNvPr id="400" name="Google Shape;400;p18"/>
          <p:cNvCxnSpPr/>
          <p:nvPr/>
        </p:nvCxnSpPr>
        <p:spPr>
          <a:xfrm>
            <a:off x="4285485" y="2072640"/>
            <a:ext cx="0" cy="4785360"/>
          </a:xfrm>
          <a:prstGeom prst="straightConnector1">
            <a:avLst/>
          </a:prstGeom>
          <a:noFill/>
          <a:ln cap="flat" cmpd="sng" w="57150">
            <a:solidFill>
              <a:schemeClr val="accent1"/>
            </a:solidFill>
            <a:prstDash val="solid"/>
            <a:miter lim="800000"/>
            <a:headEnd len="sm" w="sm" type="none"/>
            <a:tailEnd len="sm" w="sm" type="none"/>
          </a:ln>
        </p:spPr>
      </p:cxnSp>
      <p:cxnSp>
        <p:nvCxnSpPr>
          <p:cNvPr id="401" name="Google Shape;401;p18"/>
          <p:cNvCxnSpPr/>
          <p:nvPr/>
        </p:nvCxnSpPr>
        <p:spPr>
          <a:xfrm>
            <a:off x="54687" y="2072640"/>
            <a:ext cx="12192000" cy="0"/>
          </a:xfrm>
          <a:prstGeom prst="straightConnector1">
            <a:avLst/>
          </a:prstGeom>
          <a:noFill/>
          <a:ln cap="flat" cmpd="sng" w="57150">
            <a:solidFill>
              <a:schemeClr val="accent1"/>
            </a:solidFill>
            <a:prstDash val="solid"/>
            <a:miter lim="800000"/>
            <a:headEnd len="sm" w="sm" type="none"/>
            <a:tailEnd len="sm" w="sm" type="none"/>
          </a:ln>
        </p:spPr>
      </p:cxnSp>
      <p:sp>
        <p:nvSpPr>
          <p:cNvPr id="402" name="Google Shape;402;p18"/>
          <p:cNvSpPr/>
          <p:nvPr/>
        </p:nvSpPr>
        <p:spPr>
          <a:xfrm>
            <a:off x="4063647" y="449115"/>
            <a:ext cx="1828803" cy="716496"/>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THÚC</a:t>
            </a:r>
            <a:endParaRPr b="0" i="0" sz="1800" u="none" cap="none" strike="noStrike">
              <a:solidFill>
                <a:schemeClr val="dk1"/>
              </a:solidFill>
              <a:latin typeface="Calibri"/>
              <a:ea typeface="Calibri"/>
              <a:cs typeface="Calibri"/>
              <a:sym typeface="Calibri"/>
            </a:endParaRPr>
          </a:p>
        </p:txBody>
      </p:sp>
      <p:sp>
        <p:nvSpPr>
          <p:cNvPr id="403" name="Google Shape;403;p18"/>
          <p:cNvSpPr/>
          <p:nvPr/>
        </p:nvSpPr>
        <p:spPr>
          <a:xfrm>
            <a:off x="6311386" y="453221"/>
            <a:ext cx="1828803" cy="712386"/>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BÀI</a:t>
            </a:r>
            <a:endParaRPr b="0" i="0" sz="1800" u="none" cap="none" strike="noStrike">
              <a:solidFill>
                <a:schemeClr val="dk1"/>
              </a:solidFill>
              <a:latin typeface="Calibri"/>
              <a:ea typeface="Calibri"/>
              <a:cs typeface="Calibri"/>
              <a:sym typeface="Calibri"/>
            </a:endParaRPr>
          </a:p>
        </p:txBody>
      </p:sp>
      <p:sp>
        <p:nvSpPr>
          <p:cNvPr id="404" name="Google Shape;404;p18"/>
          <p:cNvSpPr/>
          <p:nvPr/>
        </p:nvSpPr>
        <p:spPr>
          <a:xfrm>
            <a:off x="8589375" y="449115"/>
            <a:ext cx="1828804" cy="712384"/>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HỌC</a:t>
            </a:r>
            <a:endParaRPr b="0" i="0" sz="1800" u="none" cap="none" strike="noStrike">
              <a:solidFill>
                <a:schemeClr val="dk1"/>
              </a:solidFill>
              <a:latin typeface="Calibri"/>
              <a:ea typeface="Calibri"/>
              <a:cs typeface="Calibri"/>
              <a:sym typeface="Calibri"/>
            </a:endParaRPr>
          </a:p>
        </p:txBody>
      </p:sp>
      <p:pic>
        <p:nvPicPr>
          <p:cNvPr id="405" name="Google Shape;405;p18"/>
          <p:cNvPicPr preferRelativeResize="0"/>
          <p:nvPr/>
        </p:nvPicPr>
        <p:blipFill rotWithShape="1">
          <a:blip r:embed="rId3">
            <a:alphaModFix/>
          </a:blip>
          <a:srcRect b="0" l="11883" r="0" t="17943"/>
          <a:stretch/>
        </p:blipFill>
        <p:spPr>
          <a:xfrm>
            <a:off x="11134233" y="212858"/>
            <a:ext cx="1006967" cy="421629"/>
          </a:xfrm>
          <a:prstGeom prst="rect">
            <a:avLst/>
          </a:prstGeom>
          <a:noFill/>
          <a:ln>
            <a:noFill/>
          </a:ln>
        </p:spPr>
      </p:pic>
      <p:sp>
        <p:nvSpPr>
          <p:cNvPr id="406" name="Google Shape;406;p18"/>
          <p:cNvSpPr/>
          <p:nvPr/>
        </p:nvSpPr>
        <p:spPr>
          <a:xfrm>
            <a:off x="948266" y="2748598"/>
            <a:ext cx="2763732" cy="2957258"/>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t/>
            </a:r>
            <a:endParaRPr b="0" i="0" sz="2800" u="none" cap="none" strike="noStrike">
              <a:solidFill>
                <a:schemeClr val="dk1"/>
              </a:solidFill>
              <a:latin typeface="Arial"/>
              <a:ea typeface="Arial"/>
              <a:cs typeface="Arial"/>
              <a:sym typeface="Arial"/>
            </a:endParaRPr>
          </a:p>
        </p:txBody>
      </p:sp>
      <p:sp>
        <p:nvSpPr>
          <p:cNvPr id="407" name="Google Shape;407;p18"/>
          <p:cNvSpPr/>
          <p:nvPr/>
        </p:nvSpPr>
        <p:spPr>
          <a:xfrm>
            <a:off x="4764401" y="2748598"/>
            <a:ext cx="2617968" cy="2957258"/>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000"/>
              <a:buFont typeface="Arial"/>
              <a:buNone/>
            </a:pPr>
            <a:r>
              <a:rPr b="1" i="0" lang="en-US" sz="3000" u="none" cap="none" strike="noStrike">
                <a:solidFill>
                  <a:schemeClr val="dk1"/>
                </a:solidFill>
                <a:latin typeface="Arial"/>
                <a:ea typeface="Arial"/>
                <a:cs typeface="Arial"/>
                <a:sym typeface="Arial"/>
              </a:rPr>
              <a:t>BẢN CHẤT NHÀ NƯỚC</a:t>
            </a:r>
            <a:endParaRPr b="0" i="0" sz="1800" u="none" cap="none" strike="noStrike">
              <a:solidFill>
                <a:schemeClr val="dk1"/>
              </a:solidFill>
              <a:latin typeface="Calibri"/>
              <a:ea typeface="Calibri"/>
              <a:cs typeface="Calibri"/>
              <a:sym typeface="Calibri"/>
            </a:endParaRPr>
          </a:p>
        </p:txBody>
      </p:sp>
      <p:sp>
        <p:nvSpPr>
          <p:cNvPr id="408" name="Google Shape;408;p18"/>
          <p:cNvSpPr/>
          <p:nvPr/>
        </p:nvSpPr>
        <p:spPr>
          <a:xfrm>
            <a:off x="8692430" y="2748598"/>
            <a:ext cx="2669838" cy="2957258"/>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000"/>
              <a:buFont typeface="Arial"/>
              <a:buNone/>
            </a:pPr>
            <a:r>
              <a:rPr b="1" i="0" lang="en-US" sz="3000" u="none" cap="none" strike="noStrike">
                <a:solidFill>
                  <a:schemeClr val="dk1"/>
                </a:solidFill>
                <a:latin typeface="Arial"/>
                <a:ea typeface="Arial"/>
                <a:cs typeface="Arial"/>
                <a:sym typeface="Arial"/>
              </a:rPr>
              <a:t>CÁC ĐẶC TRƯNG CƠ BẢN CỦA NHÀ NƯỚC</a:t>
            </a:r>
            <a:endParaRPr b="0" i="0" sz="1800" u="none" cap="none" strike="noStrike">
              <a:solidFill>
                <a:schemeClr val="dk1"/>
              </a:solidFill>
              <a:latin typeface="Calibri"/>
              <a:ea typeface="Calibri"/>
              <a:cs typeface="Calibri"/>
              <a:sym typeface="Calibri"/>
            </a:endParaRPr>
          </a:p>
        </p:txBody>
      </p:sp>
      <p:pic>
        <p:nvPicPr>
          <p:cNvPr descr="Numero Sticker by Casinha" id="409" name="Google Shape;409;p18"/>
          <p:cNvPicPr preferRelativeResize="0"/>
          <p:nvPr/>
        </p:nvPicPr>
        <p:blipFill rotWithShape="1">
          <a:blip r:embed="rId4">
            <a:alphaModFix/>
          </a:blip>
          <a:srcRect b="0" l="0" r="0" t="0"/>
          <a:stretch/>
        </p:blipFill>
        <p:spPr>
          <a:xfrm>
            <a:off x="9198187" y="1540226"/>
            <a:ext cx="2020306" cy="1888774"/>
          </a:xfrm>
          <a:prstGeom prst="rect">
            <a:avLst/>
          </a:prstGeom>
          <a:noFill/>
          <a:ln>
            <a:noFill/>
          </a:ln>
        </p:spPr>
      </p:pic>
      <p:pic>
        <p:nvPicPr>
          <p:cNvPr descr="One Sticker by Casinha" id="410" name="Google Shape;410;p18"/>
          <p:cNvPicPr preferRelativeResize="0"/>
          <p:nvPr/>
        </p:nvPicPr>
        <p:blipFill rotWithShape="1">
          <a:blip r:embed="rId5">
            <a:alphaModFix/>
          </a:blip>
          <a:srcRect b="0" l="0" r="0" t="0"/>
          <a:stretch/>
        </p:blipFill>
        <p:spPr>
          <a:xfrm>
            <a:off x="1362245" y="1549399"/>
            <a:ext cx="2005064" cy="1874521"/>
          </a:xfrm>
          <a:prstGeom prst="rect">
            <a:avLst/>
          </a:prstGeom>
          <a:noFill/>
          <a:ln>
            <a:noFill/>
          </a:ln>
        </p:spPr>
      </p:pic>
      <p:pic>
        <p:nvPicPr>
          <p:cNvPr descr="Numero Sticker by Casinha" id="411" name="Google Shape;411;p18"/>
          <p:cNvPicPr preferRelativeResize="0"/>
          <p:nvPr/>
        </p:nvPicPr>
        <p:blipFill rotWithShape="1">
          <a:blip r:embed="rId6">
            <a:alphaModFix/>
          </a:blip>
          <a:srcRect b="0" l="0" r="0" t="0"/>
          <a:stretch/>
        </p:blipFill>
        <p:spPr>
          <a:xfrm>
            <a:off x="5212616" y="1549399"/>
            <a:ext cx="2013172" cy="1888774"/>
          </a:xfrm>
          <a:prstGeom prst="rect">
            <a:avLst/>
          </a:prstGeom>
          <a:noFill/>
          <a:ln>
            <a:noFill/>
          </a:ln>
        </p:spPr>
      </p:pic>
      <p:sp>
        <p:nvSpPr>
          <p:cNvPr id="412" name="Google Shape;412;p18"/>
          <p:cNvSpPr/>
          <p:nvPr/>
        </p:nvSpPr>
        <p:spPr>
          <a:xfrm>
            <a:off x="948267" y="3721608"/>
            <a:ext cx="2794788"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 </a:t>
            </a:r>
            <a:r>
              <a:rPr b="1" i="0" lang="en-US" sz="3000" u="none" cap="none" strike="noStrike">
                <a:solidFill>
                  <a:schemeClr val="dk1"/>
                </a:solidFill>
                <a:latin typeface="Arial"/>
                <a:ea typeface="Arial"/>
                <a:cs typeface="Arial"/>
                <a:sym typeface="Arial"/>
              </a:rPr>
              <a:t>NGUỒN GỐC NHÀ NƯỚC</a:t>
            </a:r>
            <a:endParaRPr b="0" i="0" sz="1800" u="none" cap="none" strike="noStrike">
              <a:solidFill>
                <a:schemeClr val="dk1"/>
              </a:solidFill>
              <a:latin typeface="Calibri"/>
              <a:ea typeface="Calibri"/>
              <a:cs typeface="Calibri"/>
              <a:sym typeface="Calibri"/>
            </a:endParaRPr>
          </a:p>
        </p:txBody>
      </p:sp>
      <p:sp>
        <p:nvSpPr>
          <p:cNvPr id="413" name="Google Shape;413;p18"/>
          <p:cNvSpPr/>
          <p:nvPr/>
        </p:nvSpPr>
        <p:spPr>
          <a:xfrm>
            <a:off x="1780140" y="468210"/>
            <a:ext cx="1828803" cy="6974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KẾT</a:t>
            </a:r>
            <a:endParaRPr b="0" i="0" sz="1800" u="none" cap="none" strike="noStrike">
              <a:solidFill>
                <a:schemeClr val="dk1"/>
              </a:solidFill>
              <a:latin typeface="Calibri"/>
              <a:ea typeface="Calibri"/>
              <a:cs typeface="Calibri"/>
              <a:sym typeface="Calibri"/>
            </a:endParaRPr>
          </a:p>
        </p:txBody>
      </p:sp>
      <p:pic>
        <p:nvPicPr>
          <p:cNvPr id="414" name="Google Shape;414;p18"/>
          <p:cNvPicPr preferRelativeResize="0"/>
          <p:nvPr/>
        </p:nvPicPr>
        <p:blipFill rotWithShape="1">
          <a:blip r:embed="rId7">
            <a:alphaModFix/>
          </a:blip>
          <a:srcRect b="0" l="0" r="82017" t="0"/>
          <a:stretch/>
        </p:blipFill>
        <p:spPr>
          <a:xfrm>
            <a:off x="1" y="0"/>
            <a:ext cx="685562" cy="895349"/>
          </a:xfrm>
          <a:prstGeom prst="rect">
            <a:avLst/>
          </a:prstGeom>
          <a:noFill/>
          <a:ln>
            <a:noFill/>
          </a:ln>
        </p:spPr>
      </p:pic>
      <p:sp>
        <p:nvSpPr>
          <p:cNvPr id="415" name="Google Shape;415;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500"/>
                                        <p:tgtEl>
                                          <p:spTgt spid="41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19"/>
          <p:cNvPicPr preferRelativeResize="0"/>
          <p:nvPr/>
        </p:nvPicPr>
        <p:blipFill rotWithShape="1">
          <a:blip r:embed="rId3">
            <a:alphaModFix/>
          </a:blip>
          <a:srcRect b="0" l="0" r="0" t="0"/>
          <a:stretch/>
        </p:blipFill>
        <p:spPr>
          <a:xfrm>
            <a:off x="155575" y="253834"/>
            <a:ext cx="5762146" cy="1180519"/>
          </a:xfrm>
          <a:prstGeom prst="rect">
            <a:avLst/>
          </a:prstGeom>
          <a:noFill/>
          <a:ln>
            <a:noFill/>
          </a:ln>
        </p:spPr>
      </p:pic>
      <p:sp>
        <p:nvSpPr>
          <p:cNvPr descr="Gmail Email Biểu Tượng - Miễn Phí vector hình ảnh trên Pixabay - Pixabay" id="421" name="Google Shape;421;p19"/>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422" name="Google Shape;422;p19"/>
          <p:cNvPicPr preferRelativeResize="0"/>
          <p:nvPr/>
        </p:nvPicPr>
        <p:blipFill rotWithShape="1">
          <a:blip r:embed="rId4">
            <a:alphaModFix/>
          </a:blip>
          <a:srcRect b="0" l="0" r="0" t="0"/>
          <a:stretch/>
        </p:blipFill>
        <p:spPr>
          <a:xfrm>
            <a:off x="1902124" y="2951352"/>
            <a:ext cx="8031193" cy="1759790"/>
          </a:xfrm>
          <a:prstGeom prst="rect">
            <a:avLst/>
          </a:prstGeom>
          <a:noFill/>
          <a:ln>
            <a:noFill/>
          </a:ln>
        </p:spPr>
      </p:pic>
      <p:pic>
        <p:nvPicPr>
          <p:cNvPr id="423" name="Google Shape;423;p19"/>
          <p:cNvPicPr preferRelativeResize="0"/>
          <p:nvPr/>
        </p:nvPicPr>
        <p:blipFill rotWithShape="1">
          <a:blip r:embed="rId5">
            <a:alphaModFix/>
          </a:blip>
          <a:srcRect b="0" l="0" r="0" t="0"/>
          <a:stretch/>
        </p:blipFill>
        <p:spPr>
          <a:xfrm>
            <a:off x="11024401" y="160338"/>
            <a:ext cx="1012024" cy="420660"/>
          </a:xfrm>
          <a:prstGeom prst="rect">
            <a:avLst/>
          </a:prstGeom>
          <a:noFill/>
          <a:ln>
            <a:noFill/>
          </a:ln>
        </p:spPr>
      </p:pic>
      <p:sp>
        <p:nvSpPr>
          <p:cNvPr id="424" name="Google Shape;42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rism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descr="Redirect Notice | Gif, Rainbow gif, Overlays transparent" id="100" name="Google Shape;100;p2"/>
          <p:cNvPicPr preferRelativeResize="0"/>
          <p:nvPr/>
        </p:nvPicPr>
        <p:blipFill rotWithShape="1">
          <a:blip r:embed="rId3">
            <a:alphaModFix/>
          </a:blip>
          <a:srcRect b="0" l="0" r="0" t="0"/>
          <a:stretch/>
        </p:blipFill>
        <p:spPr>
          <a:xfrm>
            <a:off x="2766714" y="1318653"/>
            <a:ext cx="10093501" cy="5715000"/>
          </a:xfrm>
          <a:prstGeom prst="rect">
            <a:avLst/>
          </a:prstGeom>
          <a:noFill/>
          <a:ln>
            <a:noFill/>
          </a:ln>
        </p:spPr>
      </p:pic>
      <p:pic>
        <p:nvPicPr>
          <p:cNvPr descr="Redirect Notice | Gif, Rainbow gif, Overlays transparent" id="101" name="Google Shape;101;p2"/>
          <p:cNvPicPr preferRelativeResize="0"/>
          <p:nvPr/>
        </p:nvPicPr>
        <p:blipFill rotWithShape="1">
          <a:blip r:embed="rId3">
            <a:alphaModFix/>
          </a:blip>
          <a:srcRect b="0" l="0" r="0" t="0"/>
          <a:stretch/>
        </p:blipFill>
        <p:spPr>
          <a:xfrm>
            <a:off x="2602895" y="-584962"/>
            <a:ext cx="10093501" cy="5715000"/>
          </a:xfrm>
          <a:prstGeom prst="rect">
            <a:avLst/>
          </a:prstGeom>
          <a:noFill/>
          <a:ln>
            <a:noFill/>
          </a:ln>
        </p:spPr>
      </p:pic>
      <p:pic>
        <p:nvPicPr>
          <p:cNvPr id="102" name="Google Shape;102;p2"/>
          <p:cNvPicPr preferRelativeResize="0"/>
          <p:nvPr/>
        </p:nvPicPr>
        <p:blipFill rotWithShape="1">
          <a:blip r:embed="rId4">
            <a:alphaModFix/>
          </a:blip>
          <a:srcRect b="0" l="11883" r="0" t="17943"/>
          <a:stretch/>
        </p:blipFill>
        <p:spPr>
          <a:xfrm>
            <a:off x="11434587" y="986425"/>
            <a:ext cx="768602" cy="332228"/>
          </a:xfrm>
          <a:prstGeom prst="rect">
            <a:avLst/>
          </a:prstGeom>
          <a:noFill/>
          <a:ln>
            <a:noFill/>
          </a:ln>
        </p:spPr>
      </p:pic>
      <p:sp>
        <p:nvSpPr>
          <p:cNvPr id="103" name="Google Shape;103;p2"/>
          <p:cNvSpPr/>
          <p:nvPr/>
        </p:nvSpPr>
        <p:spPr>
          <a:xfrm>
            <a:off x="571843" y="2300245"/>
            <a:ext cx="2118128" cy="675132"/>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t/>
            </a:r>
            <a:endParaRPr b="1" i="0" sz="2800" u="none" cap="none" strike="noStrike">
              <a:solidFill>
                <a:srgbClr val="FF0000"/>
              </a:solidFill>
              <a:latin typeface="Arial"/>
              <a:ea typeface="Arial"/>
              <a:cs typeface="Arial"/>
              <a:sym typeface="Arial"/>
            </a:endParaRPr>
          </a:p>
        </p:txBody>
      </p:sp>
      <p:sp>
        <p:nvSpPr>
          <p:cNvPr id="104" name="Google Shape;104;p2"/>
          <p:cNvSpPr/>
          <p:nvPr/>
        </p:nvSpPr>
        <p:spPr>
          <a:xfrm>
            <a:off x="571842" y="3252745"/>
            <a:ext cx="2118128" cy="675132"/>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t/>
            </a:r>
            <a:endParaRPr b="1" i="0" sz="2800" u="none" cap="none" strike="noStrike">
              <a:solidFill>
                <a:srgbClr val="FF0000"/>
              </a:solidFill>
              <a:latin typeface="Arial"/>
              <a:ea typeface="Arial"/>
              <a:cs typeface="Arial"/>
              <a:sym typeface="Arial"/>
            </a:endParaRPr>
          </a:p>
        </p:txBody>
      </p:sp>
      <p:sp>
        <p:nvSpPr>
          <p:cNvPr id="105" name="Google Shape;105;p2"/>
          <p:cNvSpPr/>
          <p:nvPr/>
        </p:nvSpPr>
        <p:spPr>
          <a:xfrm>
            <a:off x="571842" y="4208293"/>
            <a:ext cx="2118129" cy="672084"/>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t/>
            </a:r>
            <a:endParaRPr b="1" i="0" sz="2800" u="none" cap="none" strike="noStrike">
              <a:solidFill>
                <a:srgbClr val="FF0000"/>
              </a:solidFill>
              <a:latin typeface="Arial"/>
              <a:ea typeface="Arial"/>
              <a:cs typeface="Arial"/>
              <a:sym typeface="Arial"/>
            </a:endParaRPr>
          </a:p>
        </p:txBody>
      </p:sp>
      <p:sp>
        <p:nvSpPr>
          <p:cNvPr id="106" name="Google Shape;106;p2"/>
          <p:cNvSpPr/>
          <p:nvPr/>
        </p:nvSpPr>
        <p:spPr>
          <a:xfrm>
            <a:off x="571842" y="5256805"/>
            <a:ext cx="2118129" cy="672084"/>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t/>
            </a:r>
            <a:endParaRPr b="1" i="0" sz="2800" u="none" cap="none" strike="noStrike">
              <a:solidFill>
                <a:srgbClr val="FF0000"/>
              </a:solidFill>
              <a:latin typeface="Arial"/>
              <a:ea typeface="Arial"/>
              <a:cs typeface="Arial"/>
              <a:sym typeface="Arial"/>
            </a:endParaRPr>
          </a:p>
        </p:txBody>
      </p:sp>
      <p:sp>
        <p:nvSpPr>
          <p:cNvPr id="107" name="Google Shape;107;p2"/>
          <p:cNvSpPr txBox="1"/>
          <p:nvPr/>
        </p:nvSpPr>
        <p:spPr>
          <a:xfrm>
            <a:off x="571833" y="2424207"/>
            <a:ext cx="211813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MỤC</a:t>
            </a:r>
            <a:endParaRPr b="0" i="0" sz="1800" u="none" cap="none" strike="noStrike">
              <a:solidFill>
                <a:schemeClr val="dk1"/>
              </a:solidFill>
              <a:latin typeface="Calibri"/>
              <a:ea typeface="Calibri"/>
              <a:cs typeface="Calibri"/>
              <a:sym typeface="Calibri"/>
            </a:endParaRPr>
          </a:p>
        </p:txBody>
      </p:sp>
      <p:sp>
        <p:nvSpPr>
          <p:cNvPr id="108" name="Google Shape;108;p2"/>
          <p:cNvSpPr txBox="1"/>
          <p:nvPr/>
        </p:nvSpPr>
        <p:spPr>
          <a:xfrm>
            <a:off x="571832" y="3376707"/>
            <a:ext cx="2118136"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TIÊU</a:t>
            </a:r>
            <a:endParaRPr b="0" i="0" sz="1800" u="none" cap="none" strike="noStrike">
              <a:solidFill>
                <a:schemeClr val="dk1"/>
              </a:solidFill>
              <a:latin typeface="Calibri"/>
              <a:ea typeface="Calibri"/>
              <a:cs typeface="Calibri"/>
              <a:sym typeface="Calibri"/>
            </a:endParaRPr>
          </a:p>
        </p:txBody>
      </p:sp>
      <p:sp>
        <p:nvSpPr>
          <p:cNvPr id="109" name="Google Shape;109;p2"/>
          <p:cNvSpPr txBox="1"/>
          <p:nvPr/>
        </p:nvSpPr>
        <p:spPr>
          <a:xfrm>
            <a:off x="571833" y="4332255"/>
            <a:ext cx="211813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CHƯƠNG</a:t>
            </a:r>
            <a:endParaRPr b="0" i="0" sz="1800" u="none" cap="none" strike="noStrike">
              <a:solidFill>
                <a:schemeClr val="dk1"/>
              </a:solidFill>
              <a:latin typeface="Calibri"/>
              <a:ea typeface="Calibri"/>
              <a:cs typeface="Calibri"/>
              <a:sym typeface="Calibri"/>
            </a:endParaRPr>
          </a:p>
        </p:txBody>
      </p:sp>
      <p:sp>
        <p:nvSpPr>
          <p:cNvPr id="110" name="Google Shape;110;p2"/>
          <p:cNvSpPr txBox="1"/>
          <p:nvPr/>
        </p:nvSpPr>
        <p:spPr>
          <a:xfrm>
            <a:off x="571832" y="5379699"/>
            <a:ext cx="2101928"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1</a:t>
            </a:r>
            <a:endParaRPr b="0" i="0" sz="1800" u="none" cap="none" strike="noStrike">
              <a:solidFill>
                <a:schemeClr val="dk1"/>
              </a:solidFill>
              <a:latin typeface="Calibri"/>
              <a:ea typeface="Calibri"/>
              <a:cs typeface="Calibri"/>
              <a:sym typeface="Calibri"/>
            </a:endParaRPr>
          </a:p>
        </p:txBody>
      </p:sp>
      <p:pic>
        <p:nvPicPr>
          <p:cNvPr id="111" name="Google Shape;111;p2"/>
          <p:cNvPicPr preferRelativeResize="0"/>
          <p:nvPr/>
        </p:nvPicPr>
        <p:blipFill rotWithShape="1">
          <a:blip r:embed="rId5">
            <a:alphaModFix/>
          </a:blip>
          <a:srcRect b="0" l="0" r="82017" t="0"/>
          <a:stretch/>
        </p:blipFill>
        <p:spPr>
          <a:xfrm>
            <a:off x="11434587" y="-5132"/>
            <a:ext cx="685562" cy="895349"/>
          </a:xfrm>
          <a:prstGeom prst="rect">
            <a:avLst/>
          </a:prstGeom>
          <a:noFill/>
          <a:ln>
            <a:noFill/>
          </a:ln>
        </p:spPr>
      </p:pic>
      <p:pic>
        <p:nvPicPr>
          <p:cNvPr descr="665,000+ Red Border Stock Photos, Pictures &amp; Royalty-Free Images - iStock |  Black and red border, Distressed red border, Black red border" id="112" name="Google Shape;112;p2"/>
          <p:cNvPicPr preferRelativeResize="0"/>
          <p:nvPr/>
        </p:nvPicPr>
        <p:blipFill rotWithShape="1">
          <a:blip r:embed="rId6">
            <a:alphaModFix/>
          </a:blip>
          <a:srcRect b="57138" l="0" r="0" t="24829"/>
          <a:stretch/>
        </p:blipFill>
        <p:spPr>
          <a:xfrm rot="5400000">
            <a:off x="-341823" y="3298843"/>
            <a:ext cx="6858000" cy="260313"/>
          </a:xfrm>
          <a:prstGeom prst="rect">
            <a:avLst/>
          </a:prstGeom>
          <a:noFill/>
          <a:ln>
            <a:noFill/>
          </a:ln>
        </p:spPr>
      </p:pic>
      <p:pic>
        <p:nvPicPr>
          <p:cNvPr descr="665,000+ Red Border Stock Photos, Pictures &amp; Royalty-Free Images - iStock |  Black and red border, Distressed red border, Black red border" id="113" name="Google Shape;113;p2"/>
          <p:cNvPicPr preferRelativeResize="0"/>
          <p:nvPr/>
        </p:nvPicPr>
        <p:blipFill rotWithShape="1">
          <a:blip r:embed="rId6">
            <a:alphaModFix/>
          </a:blip>
          <a:srcRect b="57138" l="0" r="0" t="24829"/>
          <a:stretch/>
        </p:blipFill>
        <p:spPr>
          <a:xfrm flipH="1" rot="-5400000">
            <a:off x="-3275804" y="3275808"/>
            <a:ext cx="6856416" cy="304799"/>
          </a:xfrm>
          <a:prstGeom prst="rect">
            <a:avLst/>
          </a:prstGeom>
          <a:noFill/>
          <a:ln>
            <a:noFill/>
          </a:ln>
        </p:spPr>
      </p:pic>
      <p:sp>
        <p:nvSpPr>
          <p:cNvPr id="114" name="Google Shape;114;p2"/>
          <p:cNvSpPr/>
          <p:nvPr/>
        </p:nvSpPr>
        <p:spPr>
          <a:xfrm>
            <a:off x="3938949" y="104425"/>
            <a:ext cx="7228583" cy="2062063"/>
          </a:xfrm>
          <a:prstGeom prst="rect">
            <a:avLst/>
          </a:prstGeom>
          <a:noFill/>
          <a:ln>
            <a:noFill/>
          </a:ln>
        </p:spPr>
        <p:txBody>
          <a:bodyPr anchorCtr="0" anchor="t" bIns="45700" lIns="91425" spcFirstLastPara="1" rIns="91425" wrap="square" tIns="45700">
            <a:spAutoFit/>
          </a:bodyPr>
          <a:lstStyle/>
          <a:p>
            <a:pPr indent="0" lvl="0" marL="0" marR="0" rtl="0" algn="just">
              <a:lnSpc>
                <a:spcPct val="160000"/>
              </a:lnSpc>
              <a:spcBef>
                <a:spcPts val="0"/>
              </a:spcBef>
              <a:spcAft>
                <a:spcPts val="0"/>
              </a:spcAft>
              <a:buClr>
                <a:schemeClr val="dk1"/>
              </a:buClr>
              <a:buSzPts val="2200"/>
              <a:buFont typeface="Calibri"/>
              <a:buNone/>
            </a:pPr>
            <a:r>
              <a:t/>
            </a:r>
            <a:endParaRPr b="1" i="0" sz="2200" u="sng" cap="none" strike="noStrike">
              <a:solidFill>
                <a:srgbClr val="2F5496"/>
              </a:solidFill>
              <a:latin typeface="Arial"/>
              <a:ea typeface="Arial"/>
              <a:cs typeface="Arial"/>
              <a:sym typeface="Arial"/>
            </a:endParaRPr>
          </a:p>
          <a:p>
            <a:pPr indent="0" lvl="0" marL="0" marR="0" rtl="0" algn="just">
              <a:lnSpc>
                <a:spcPct val="160000"/>
              </a:lnSpc>
              <a:spcBef>
                <a:spcPts val="0"/>
              </a:spcBef>
              <a:spcAft>
                <a:spcPts val="0"/>
              </a:spcAft>
              <a:buClr>
                <a:srgbClr val="2F5496"/>
              </a:buClr>
              <a:buSzPts val="2200"/>
              <a:buFont typeface="Arial"/>
              <a:buNone/>
            </a:pPr>
            <a:r>
              <a:rPr b="1" i="0" lang="en-US" sz="2200" u="sng" cap="none" strike="noStrike">
                <a:solidFill>
                  <a:srgbClr val="2F5496"/>
                </a:solidFill>
                <a:latin typeface="Arial"/>
                <a:ea typeface="Arial"/>
                <a:cs typeface="Arial"/>
                <a:sym typeface="Arial"/>
              </a:rPr>
              <a:t>Về kiến thức</a:t>
            </a:r>
            <a:r>
              <a:rPr b="1" i="0" lang="en-US" sz="2200" u="none" cap="none" strike="noStrike">
                <a:solidFill>
                  <a:srgbClr val="2F5496"/>
                </a:solidFill>
                <a:latin typeface="Arial"/>
                <a:ea typeface="Arial"/>
                <a:cs typeface="Arial"/>
                <a:sym typeface="Arial"/>
              </a:rPr>
              <a:t>: </a:t>
            </a:r>
            <a:r>
              <a:rPr b="1" i="0" lang="en-US" sz="1800" u="none" cap="none" strike="noStrike">
                <a:solidFill>
                  <a:srgbClr val="3F3F3F"/>
                </a:solidFill>
                <a:latin typeface="Arial"/>
                <a:ea typeface="Arial"/>
                <a:cs typeface="Arial"/>
                <a:sym typeface="Arial"/>
              </a:rPr>
              <a:t>hiểu và phân tích được nguồn gốc hình thành, kiểu, chức năng của nhà nước và các vấn đề cơ bản về Nhà nước Cộng hòa Xã hội chủ nghĩa Việt Nam.</a:t>
            </a:r>
            <a:endParaRPr b="0" i="0" sz="1800" u="none" cap="none" strike="noStrike">
              <a:solidFill>
                <a:schemeClr val="dk1"/>
              </a:solidFill>
              <a:latin typeface="Calibri"/>
              <a:ea typeface="Calibri"/>
              <a:cs typeface="Calibri"/>
              <a:sym typeface="Calibri"/>
            </a:endParaRPr>
          </a:p>
        </p:txBody>
      </p:sp>
      <p:sp>
        <p:nvSpPr>
          <p:cNvPr id="115" name="Google Shape;115;p2"/>
          <p:cNvSpPr/>
          <p:nvPr/>
        </p:nvSpPr>
        <p:spPr>
          <a:xfrm>
            <a:off x="3938953" y="2429889"/>
            <a:ext cx="7711179" cy="1520376"/>
          </a:xfrm>
          <a:prstGeom prst="rect">
            <a:avLst/>
          </a:prstGeom>
          <a:noFill/>
          <a:ln>
            <a:noFill/>
          </a:ln>
        </p:spPr>
        <p:txBody>
          <a:bodyPr anchorCtr="0" anchor="t" bIns="45700" lIns="91425" spcFirstLastPara="1" rIns="91425" wrap="square" tIns="45700">
            <a:spAutoFit/>
          </a:bodyPr>
          <a:lstStyle/>
          <a:p>
            <a:pPr indent="0" lvl="0" marL="0" marR="0" rtl="0" algn="just">
              <a:lnSpc>
                <a:spcPct val="160000"/>
              </a:lnSpc>
              <a:spcBef>
                <a:spcPts val="0"/>
              </a:spcBef>
              <a:spcAft>
                <a:spcPts val="0"/>
              </a:spcAft>
              <a:buClr>
                <a:srgbClr val="2F5496"/>
              </a:buClr>
              <a:buSzPts val="2200"/>
              <a:buFont typeface="Arial"/>
              <a:buNone/>
            </a:pPr>
            <a:r>
              <a:rPr b="1" i="0" lang="en-US" sz="2200" u="sng" cap="none" strike="noStrike">
                <a:solidFill>
                  <a:srgbClr val="2F5496"/>
                </a:solidFill>
                <a:latin typeface="Arial"/>
                <a:ea typeface="Arial"/>
                <a:cs typeface="Arial"/>
                <a:sym typeface="Arial"/>
              </a:rPr>
              <a:t>Về kỹ năng</a:t>
            </a:r>
            <a:r>
              <a:rPr b="1" i="0" lang="en-US" sz="2200" u="none" cap="none" strike="noStrike">
                <a:solidFill>
                  <a:srgbClr val="2F5496"/>
                </a:solidFill>
                <a:latin typeface="Arial"/>
                <a:ea typeface="Arial"/>
                <a:cs typeface="Arial"/>
                <a:sym typeface="Arial"/>
              </a:rPr>
              <a:t>: </a:t>
            </a:r>
            <a:r>
              <a:rPr b="1" i="0" lang="en-US" sz="1800" u="none" cap="none" strike="noStrike">
                <a:solidFill>
                  <a:srgbClr val="3F3F3F"/>
                </a:solidFill>
                <a:latin typeface="Arial"/>
                <a:ea typeface="Arial"/>
                <a:cs typeface="Arial"/>
                <a:sym typeface="Arial"/>
              </a:rPr>
              <a:t>nhận diện được vị trí, vai trò của Nhà nước trong xã hội có giai cấp và phân biệt được nhà nước với các hiện tượng xã hôi khác.</a:t>
            </a:r>
            <a:endParaRPr b="0" i="0" sz="1800" u="none" cap="none" strike="noStrike">
              <a:solidFill>
                <a:schemeClr val="dk1"/>
              </a:solidFill>
              <a:latin typeface="Calibri"/>
              <a:ea typeface="Calibri"/>
              <a:cs typeface="Calibri"/>
              <a:sym typeface="Calibri"/>
            </a:endParaRPr>
          </a:p>
        </p:txBody>
      </p:sp>
      <p:sp>
        <p:nvSpPr>
          <p:cNvPr id="116" name="Google Shape;116;p2"/>
          <p:cNvSpPr/>
          <p:nvPr/>
        </p:nvSpPr>
        <p:spPr>
          <a:xfrm>
            <a:off x="3938949" y="4880377"/>
            <a:ext cx="8193783" cy="1077178"/>
          </a:xfrm>
          <a:prstGeom prst="rect">
            <a:avLst/>
          </a:prstGeom>
          <a:noFill/>
          <a:ln>
            <a:noFill/>
          </a:ln>
        </p:spPr>
        <p:txBody>
          <a:bodyPr anchorCtr="0" anchor="t" bIns="45700" lIns="91425" spcFirstLastPara="1" rIns="91425" wrap="square" tIns="45700">
            <a:spAutoFit/>
          </a:bodyPr>
          <a:lstStyle/>
          <a:p>
            <a:pPr indent="0" lvl="0" marL="0" marR="0" rtl="0" algn="just">
              <a:lnSpc>
                <a:spcPct val="160000"/>
              </a:lnSpc>
              <a:spcBef>
                <a:spcPts val="0"/>
              </a:spcBef>
              <a:spcAft>
                <a:spcPts val="0"/>
              </a:spcAft>
              <a:buClr>
                <a:srgbClr val="2F5496"/>
              </a:buClr>
              <a:buSzPts val="2200"/>
              <a:buFont typeface="Arial"/>
              <a:buNone/>
            </a:pPr>
            <a:r>
              <a:rPr b="1" i="0" lang="en-US" sz="2200" u="sng" cap="none" strike="noStrike">
                <a:solidFill>
                  <a:srgbClr val="2F5496"/>
                </a:solidFill>
                <a:latin typeface="Arial"/>
                <a:ea typeface="Arial"/>
                <a:cs typeface="Arial"/>
                <a:sym typeface="Arial"/>
              </a:rPr>
              <a:t>Về thái độ</a:t>
            </a:r>
            <a:r>
              <a:rPr b="1" i="0" lang="en-US" sz="2200" u="none" cap="none" strike="noStrike">
                <a:solidFill>
                  <a:srgbClr val="2F5496"/>
                </a:solidFill>
                <a:latin typeface="Arial"/>
                <a:ea typeface="Arial"/>
                <a:cs typeface="Arial"/>
                <a:sym typeface="Arial"/>
              </a:rPr>
              <a:t>: </a:t>
            </a:r>
            <a:r>
              <a:rPr b="1" i="0" lang="en-US" sz="1800" u="none" cap="none" strike="noStrike">
                <a:solidFill>
                  <a:schemeClr val="dk1"/>
                </a:solidFill>
                <a:latin typeface="Arial"/>
                <a:ea typeface="Arial"/>
                <a:cs typeface="Arial"/>
                <a:sym typeface="Arial"/>
              </a:rPr>
              <a:t>Nhận thức đúng đắn các quan điểm của Chủ nghĩa Mác Lê nin về Nhà nước và Nhà nước pháp quyền xã hội chủ nghĩa Việt Nam.</a:t>
            </a:r>
            <a:endParaRPr b="0" i="0" sz="1800" u="none" cap="none" strike="noStrike">
              <a:solidFill>
                <a:schemeClr val="dk1"/>
              </a:solidFill>
              <a:latin typeface="Calibri"/>
              <a:ea typeface="Calibri"/>
              <a:cs typeface="Calibri"/>
              <a:sym typeface="Calibri"/>
            </a:endParaRPr>
          </a:p>
        </p:txBody>
      </p:sp>
      <p:pic>
        <p:nvPicPr>
          <p:cNvPr descr="Hitting Target - Royalty-Free GIF - Animated Sticker - Free PNG - Animated  Icon" id="117" name="Google Shape;117;p2"/>
          <p:cNvPicPr preferRelativeResize="0"/>
          <p:nvPr/>
        </p:nvPicPr>
        <p:blipFill rotWithShape="1">
          <a:blip r:embed="rId7">
            <a:alphaModFix/>
          </a:blip>
          <a:srcRect b="0" l="0" r="0" t="0"/>
          <a:stretch/>
        </p:blipFill>
        <p:spPr>
          <a:xfrm>
            <a:off x="304804" y="-13404"/>
            <a:ext cx="2652216" cy="2313649"/>
          </a:xfrm>
          <a:prstGeom prst="rect">
            <a:avLst/>
          </a:prstGeom>
          <a:noFill/>
          <a:ln>
            <a:noFill/>
          </a:ln>
        </p:spPr>
      </p:pic>
      <p:sp>
        <p:nvSpPr>
          <p:cNvPr id="118" name="Google Shape;1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p:tgtEl>
                                          <p:spTgt spid="1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p:tgtEl>
                                          <p:spTgt spid="10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500"/>
                                        <p:tgtEl>
                                          <p:spTgt spid="1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p:tgtEl>
                                          <p:spTgt spid="10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500"/>
                                        <p:tgtEl>
                                          <p:spTgt spid="10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p:tgtEl>
                                          <p:spTgt spid="10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500"/>
                                        <p:tgtEl>
                                          <p:spTgt spid="10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p:tgtEl>
                                          <p:spTgt spid="1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p:tgtEl>
                                          <p:spTgt spid="1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p:tgtEl>
                                          <p:spTgt spid="11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descr="Redirect Notice | Gif, Rainbow gif, Overlays transparent" id="123" name="Google Shape;123;p3"/>
          <p:cNvPicPr preferRelativeResize="0"/>
          <p:nvPr/>
        </p:nvPicPr>
        <p:blipFill rotWithShape="1">
          <a:blip r:embed="rId3">
            <a:alphaModFix/>
          </a:blip>
          <a:srcRect b="0" l="0" r="0" t="0"/>
          <a:stretch/>
        </p:blipFill>
        <p:spPr>
          <a:xfrm>
            <a:off x="-973016" y="-919316"/>
            <a:ext cx="13927016" cy="5715000"/>
          </a:xfrm>
          <a:prstGeom prst="rect">
            <a:avLst/>
          </a:prstGeom>
          <a:noFill/>
          <a:ln>
            <a:noFill/>
          </a:ln>
        </p:spPr>
      </p:pic>
      <p:cxnSp>
        <p:nvCxnSpPr>
          <p:cNvPr id="124" name="Google Shape;124;p3"/>
          <p:cNvCxnSpPr/>
          <p:nvPr/>
        </p:nvCxnSpPr>
        <p:spPr>
          <a:xfrm>
            <a:off x="9167445" y="1998589"/>
            <a:ext cx="11723" cy="5140695"/>
          </a:xfrm>
          <a:prstGeom prst="straightConnector1">
            <a:avLst/>
          </a:prstGeom>
          <a:noFill/>
          <a:ln cap="flat" cmpd="sng" w="57150">
            <a:solidFill>
              <a:srgbClr val="FF0000"/>
            </a:solidFill>
            <a:prstDash val="solid"/>
            <a:miter lim="800000"/>
            <a:headEnd len="sm" w="sm" type="none"/>
            <a:tailEnd len="sm" w="sm" type="none"/>
          </a:ln>
        </p:spPr>
      </p:cxnSp>
      <p:sp>
        <p:nvSpPr>
          <p:cNvPr id="125" name="Google Shape;125;p3"/>
          <p:cNvSpPr/>
          <p:nvPr/>
        </p:nvSpPr>
        <p:spPr>
          <a:xfrm>
            <a:off x="3894413" y="248172"/>
            <a:ext cx="2506974" cy="877825"/>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DUNG</a:t>
            </a:r>
            <a:endParaRPr b="0" i="0" sz="1800" u="none" cap="none" strike="noStrike">
              <a:solidFill>
                <a:schemeClr val="dk1"/>
              </a:solidFill>
              <a:latin typeface="Calibri"/>
              <a:ea typeface="Calibri"/>
              <a:cs typeface="Calibri"/>
              <a:sym typeface="Calibri"/>
            </a:endParaRPr>
          </a:p>
        </p:txBody>
      </p:sp>
      <p:sp>
        <p:nvSpPr>
          <p:cNvPr id="126" name="Google Shape;126;p3"/>
          <p:cNvSpPr/>
          <p:nvPr/>
        </p:nvSpPr>
        <p:spPr>
          <a:xfrm>
            <a:off x="8332085" y="248172"/>
            <a:ext cx="2506975" cy="802322"/>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1</a:t>
            </a:r>
            <a:endParaRPr b="0" i="0" sz="1800" u="none" cap="none" strike="noStrike">
              <a:solidFill>
                <a:schemeClr val="dk1"/>
              </a:solidFill>
              <a:latin typeface="Calibri"/>
              <a:ea typeface="Calibri"/>
              <a:cs typeface="Calibri"/>
              <a:sym typeface="Calibri"/>
            </a:endParaRPr>
          </a:p>
        </p:txBody>
      </p:sp>
      <p:sp>
        <p:nvSpPr>
          <p:cNvPr id="127" name="Google Shape;127;p3"/>
          <p:cNvSpPr/>
          <p:nvPr/>
        </p:nvSpPr>
        <p:spPr>
          <a:xfrm>
            <a:off x="6132396" y="603784"/>
            <a:ext cx="2506974" cy="802322"/>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CHƯƠNG</a:t>
            </a:r>
            <a:endParaRPr b="0" i="0" sz="1800" u="none" cap="none" strike="noStrike">
              <a:solidFill>
                <a:schemeClr val="dk1"/>
              </a:solidFill>
              <a:latin typeface="Calibri"/>
              <a:ea typeface="Calibri"/>
              <a:cs typeface="Calibri"/>
              <a:sym typeface="Calibri"/>
            </a:endParaRPr>
          </a:p>
        </p:txBody>
      </p:sp>
      <p:pic>
        <p:nvPicPr>
          <p:cNvPr id="128" name="Google Shape;128;p3"/>
          <p:cNvPicPr preferRelativeResize="0"/>
          <p:nvPr/>
        </p:nvPicPr>
        <p:blipFill rotWithShape="1">
          <a:blip r:embed="rId4">
            <a:alphaModFix/>
          </a:blip>
          <a:srcRect b="0" l="11883" r="0" t="17943"/>
          <a:stretch/>
        </p:blipFill>
        <p:spPr>
          <a:xfrm>
            <a:off x="11185033" y="37357"/>
            <a:ext cx="1006967" cy="421629"/>
          </a:xfrm>
          <a:prstGeom prst="rect">
            <a:avLst/>
          </a:prstGeom>
          <a:noFill/>
          <a:ln>
            <a:noFill/>
          </a:ln>
        </p:spPr>
      </p:pic>
      <p:sp>
        <p:nvSpPr>
          <p:cNvPr id="129" name="Google Shape;129;p3"/>
          <p:cNvSpPr/>
          <p:nvPr/>
        </p:nvSpPr>
        <p:spPr>
          <a:xfrm>
            <a:off x="1634795" y="603784"/>
            <a:ext cx="2506974" cy="802322"/>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NỘI</a:t>
            </a:r>
            <a:endParaRPr b="0" i="0" sz="1800" u="none" cap="none" strike="noStrike">
              <a:solidFill>
                <a:schemeClr val="dk1"/>
              </a:solidFill>
              <a:latin typeface="Calibri"/>
              <a:ea typeface="Calibri"/>
              <a:cs typeface="Calibri"/>
              <a:sym typeface="Calibri"/>
            </a:endParaRPr>
          </a:p>
        </p:txBody>
      </p:sp>
      <p:pic>
        <p:nvPicPr>
          <p:cNvPr id="130" name="Google Shape;130;p3"/>
          <p:cNvPicPr preferRelativeResize="0"/>
          <p:nvPr/>
        </p:nvPicPr>
        <p:blipFill rotWithShape="1">
          <a:blip r:embed="rId5">
            <a:alphaModFix/>
          </a:blip>
          <a:srcRect b="0" l="0" r="82017" t="0"/>
          <a:stretch/>
        </p:blipFill>
        <p:spPr>
          <a:xfrm>
            <a:off x="1" y="0"/>
            <a:ext cx="685562" cy="895349"/>
          </a:xfrm>
          <a:prstGeom prst="rect">
            <a:avLst/>
          </a:prstGeom>
          <a:noFill/>
          <a:ln>
            <a:noFill/>
          </a:ln>
        </p:spPr>
      </p:pic>
      <p:cxnSp>
        <p:nvCxnSpPr>
          <p:cNvPr id="131" name="Google Shape;131;p3"/>
          <p:cNvCxnSpPr/>
          <p:nvPr/>
        </p:nvCxnSpPr>
        <p:spPr>
          <a:xfrm>
            <a:off x="2964898" y="1998587"/>
            <a:ext cx="11723" cy="5140695"/>
          </a:xfrm>
          <a:prstGeom prst="straightConnector1">
            <a:avLst/>
          </a:prstGeom>
          <a:noFill/>
          <a:ln cap="flat" cmpd="sng" w="57150">
            <a:solidFill>
              <a:srgbClr val="FF0000"/>
            </a:solidFill>
            <a:prstDash val="solid"/>
            <a:miter lim="800000"/>
            <a:headEnd len="sm" w="sm" type="none"/>
            <a:tailEnd len="sm" w="sm" type="none"/>
          </a:ln>
        </p:spPr>
      </p:cxnSp>
      <p:cxnSp>
        <p:nvCxnSpPr>
          <p:cNvPr id="132" name="Google Shape;132;p3"/>
          <p:cNvCxnSpPr/>
          <p:nvPr/>
        </p:nvCxnSpPr>
        <p:spPr>
          <a:xfrm>
            <a:off x="5990492" y="1998588"/>
            <a:ext cx="11723" cy="5140695"/>
          </a:xfrm>
          <a:prstGeom prst="straightConnector1">
            <a:avLst/>
          </a:prstGeom>
          <a:noFill/>
          <a:ln cap="flat" cmpd="sng" w="57150">
            <a:solidFill>
              <a:srgbClr val="FF0000"/>
            </a:solidFill>
            <a:prstDash val="solid"/>
            <a:miter lim="800000"/>
            <a:headEnd len="sm" w="sm" type="none"/>
            <a:tailEnd len="sm" w="sm" type="none"/>
          </a:ln>
        </p:spPr>
      </p:cxnSp>
      <p:pic>
        <p:nvPicPr>
          <p:cNvPr descr="Number One GIF by Teach First" id="133" name="Google Shape;133;p3"/>
          <p:cNvPicPr preferRelativeResize="0"/>
          <p:nvPr/>
        </p:nvPicPr>
        <p:blipFill rotWithShape="1">
          <a:blip r:embed="rId6">
            <a:alphaModFix/>
          </a:blip>
          <a:srcRect b="0" l="0" r="0" t="0"/>
          <a:stretch/>
        </p:blipFill>
        <p:spPr>
          <a:xfrm>
            <a:off x="922642" y="1787385"/>
            <a:ext cx="1058126" cy="1058126"/>
          </a:xfrm>
          <a:prstGeom prst="rect">
            <a:avLst/>
          </a:prstGeom>
          <a:noFill/>
          <a:ln>
            <a:noFill/>
          </a:ln>
        </p:spPr>
      </p:pic>
      <p:pic>
        <p:nvPicPr>
          <p:cNvPr descr="2 GIF by Teach First" id="134" name="Google Shape;134;p3"/>
          <p:cNvPicPr preferRelativeResize="0"/>
          <p:nvPr/>
        </p:nvPicPr>
        <p:blipFill rotWithShape="1">
          <a:blip r:embed="rId7">
            <a:alphaModFix/>
          </a:blip>
          <a:srcRect b="0" l="0" r="0" t="0"/>
          <a:stretch/>
        </p:blipFill>
        <p:spPr>
          <a:xfrm>
            <a:off x="4058426" y="1787385"/>
            <a:ext cx="1058126" cy="1058126"/>
          </a:xfrm>
          <a:prstGeom prst="rect">
            <a:avLst/>
          </a:prstGeom>
          <a:noFill/>
          <a:ln cap="flat" cmpd="sng" w="9525">
            <a:solidFill>
              <a:schemeClr val="lt1"/>
            </a:solidFill>
            <a:prstDash val="solid"/>
            <a:round/>
            <a:headEnd len="sm" w="sm" type="none"/>
            <a:tailEnd len="sm" w="sm" type="none"/>
          </a:ln>
        </p:spPr>
      </p:pic>
      <p:pic>
        <p:nvPicPr>
          <p:cNvPr descr="3 GIF by Teach First" id="135" name="Google Shape;135;p3"/>
          <p:cNvPicPr preferRelativeResize="0"/>
          <p:nvPr/>
        </p:nvPicPr>
        <p:blipFill rotWithShape="1">
          <a:blip r:embed="rId8">
            <a:alphaModFix/>
          </a:blip>
          <a:srcRect b="0" l="0" r="0" t="0"/>
          <a:stretch/>
        </p:blipFill>
        <p:spPr>
          <a:xfrm>
            <a:off x="7112374" y="1796052"/>
            <a:ext cx="1058126" cy="1049459"/>
          </a:xfrm>
          <a:prstGeom prst="rect">
            <a:avLst/>
          </a:prstGeom>
          <a:noFill/>
          <a:ln>
            <a:noFill/>
          </a:ln>
        </p:spPr>
      </p:pic>
      <p:pic>
        <p:nvPicPr>
          <p:cNvPr descr="4 GIF by Teach First" id="136" name="Google Shape;136;p3"/>
          <p:cNvPicPr preferRelativeResize="0"/>
          <p:nvPr/>
        </p:nvPicPr>
        <p:blipFill rotWithShape="1">
          <a:blip r:embed="rId9">
            <a:alphaModFix/>
          </a:blip>
          <a:srcRect b="0" l="0" r="0" t="0"/>
          <a:stretch/>
        </p:blipFill>
        <p:spPr>
          <a:xfrm>
            <a:off x="10309997" y="1796052"/>
            <a:ext cx="1058126" cy="1058126"/>
          </a:xfrm>
          <a:prstGeom prst="rect">
            <a:avLst/>
          </a:prstGeom>
          <a:noFill/>
          <a:ln>
            <a:noFill/>
          </a:ln>
        </p:spPr>
      </p:pic>
      <p:sp>
        <p:nvSpPr>
          <p:cNvPr id="137" name="Google Shape;137;p3"/>
          <p:cNvSpPr/>
          <p:nvPr/>
        </p:nvSpPr>
        <p:spPr>
          <a:xfrm>
            <a:off x="318283" y="3101353"/>
            <a:ext cx="2483531" cy="3060325"/>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BÀI 1</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Nguồn gốc,</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bản chất,</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các đặc trưng</a:t>
            </a:r>
            <a:endParaRPr b="0" i="0" sz="27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cơ bản</a:t>
            </a:r>
            <a:endParaRPr b="0" i="0" sz="27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của Nhà nước</a:t>
            </a:r>
            <a:r>
              <a:rPr b="0" i="0" lang="en-US" sz="2800" u="none" cap="none" strike="noStrike">
                <a:solidFill>
                  <a:srgbClr val="000000"/>
                </a:solidFill>
                <a:latin typeface="Arial"/>
                <a:ea typeface="Arial"/>
                <a:cs typeface="Arial"/>
                <a:sym typeface="Arial"/>
              </a:rPr>
              <a:t> </a:t>
            </a:r>
            <a:endParaRPr b="0" i="0" sz="1800" u="none" cap="none" strike="noStrike">
              <a:solidFill>
                <a:schemeClr val="dk1"/>
              </a:solidFill>
              <a:latin typeface="Calibri"/>
              <a:ea typeface="Calibri"/>
              <a:cs typeface="Calibri"/>
              <a:sym typeface="Calibri"/>
            </a:endParaRPr>
          </a:p>
        </p:txBody>
      </p:sp>
      <p:sp>
        <p:nvSpPr>
          <p:cNvPr id="138" name="Google Shape;138;p3"/>
          <p:cNvSpPr/>
          <p:nvPr/>
        </p:nvSpPr>
        <p:spPr>
          <a:xfrm>
            <a:off x="3268659" y="3123989"/>
            <a:ext cx="2329224" cy="2544286"/>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BÀI 2 </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Chức năng</a:t>
            </a:r>
            <a:endParaRPr b="0" i="0" sz="27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Nhà nước,</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hình thức</a:t>
            </a:r>
            <a:endParaRPr b="0" i="0" sz="27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Nhà nước</a:t>
            </a:r>
            <a:endParaRPr b="0" i="0" sz="2700" u="none" cap="none" strike="noStrike">
              <a:solidFill>
                <a:srgbClr val="000000"/>
              </a:solidFill>
              <a:latin typeface="Arial"/>
              <a:ea typeface="Arial"/>
              <a:cs typeface="Arial"/>
              <a:sym typeface="Arial"/>
            </a:endParaRPr>
          </a:p>
        </p:txBody>
      </p:sp>
      <p:sp>
        <p:nvSpPr>
          <p:cNvPr id="139" name="Google Shape;139;p3"/>
          <p:cNvSpPr/>
          <p:nvPr/>
        </p:nvSpPr>
        <p:spPr>
          <a:xfrm>
            <a:off x="6189787" y="3101353"/>
            <a:ext cx="2791128" cy="3576364"/>
          </a:xfrm>
          <a:prstGeom prst="rect">
            <a:avLst/>
          </a:prstGeom>
          <a:solidFill>
            <a:srgbClr val="FFF2CC"/>
          </a:solid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BÀI 3 </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Bản chất,</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chức năng </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Nhà nước</a:t>
            </a:r>
            <a:endParaRPr b="0" i="0" sz="27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cộng hòa xã hội</a:t>
            </a:r>
            <a:endParaRPr b="0" i="0" sz="27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chủ nghĩa</a:t>
            </a:r>
            <a:endParaRPr b="0" i="0" sz="27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Việt Nam</a:t>
            </a:r>
            <a:endParaRPr b="0" i="0" sz="1300" u="none" cap="none" strike="noStrike">
              <a:solidFill>
                <a:schemeClr val="dk1"/>
              </a:solidFill>
              <a:latin typeface="Calibri"/>
              <a:ea typeface="Calibri"/>
              <a:cs typeface="Calibri"/>
              <a:sym typeface="Calibri"/>
            </a:endParaRPr>
          </a:p>
        </p:txBody>
      </p:sp>
      <p:sp>
        <p:nvSpPr>
          <p:cNvPr id="140" name="Google Shape;140;p3"/>
          <p:cNvSpPr/>
          <p:nvPr/>
        </p:nvSpPr>
        <p:spPr>
          <a:xfrm>
            <a:off x="9389143" y="3090422"/>
            <a:ext cx="2733558" cy="3576364"/>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BÀI 4 </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Hình thức,</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 bộ máy </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Nhà nước </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cộng hòa xã hội</a:t>
            </a:r>
            <a:endParaRPr b="0" i="0" sz="2700" u="none" cap="none" strike="noStrike">
              <a:solidFill>
                <a:srgbClr val="000000"/>
              </a:solidFill>
              <a:latin typeface="Arial"/>
              <a:ea typeface="Arial"/>
              <a:cs typeface="Arial"/>
              <a:sym typeface="Arial"/>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chủ nghĩa </a:t>
            </a:r>
            <a:endParaRPr b="0" i="0" sz="13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000000"/>
              </a:buClr>
              <a:buSzPts val="2700"/>
              <a:buFont typeface="Arial"/>
              <a:buNone/>
            </a:pPr>
            <a:r>
              <a:rPr b="0" i="0" lang="en-US" sz="2700" u="none" cap="none" strike="noStrike">
                <a:solidFill>
                  <a:srgbClr val="000000"/>
                </a:solidFill>
                <a:latin typeface="Arial"/>
                <a:ea typeface="Arial"/>
                <a:cs typeface="Arial"/>
                <a:sym typeface="Arial"/>
              </a:rPr>
              <a:t>Việt Nam</a:t>
            </a:r>
            <a:endParaRPr b="0" i="0" sz="1300" u="none" cap="none" strike="noStrike">
              <a:solidFill>
                <a:schemeClr val="dk1"/>
              </a:solidFill>
              <a:latin typeface="Calibri"/>
              <a:ea typeface="Calibri"/>
              <a:cs typeface="Calibri"/>
              <a:sym typeface="Calibri"/>
            </a:endParaRPr>
          </a:p>
        </p:txBody>
      </p:sp>
      <p:sp>
        <p:nvSpPr>
          <p:cNvPr id="141" name="Google Shape;14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4"/>
          <p:cNvPicPr preferRelativeResize="0"/>
          <p:nvPr/>
        </p:nvPicPr>
        <p:blipFill rotWithShape="1">
          <a:blip r:embed="rId3">
            <a:alphaModFix/>
          </a:blip>
          <a:srcRect b="0" l="11883" r="0" t="17943"/>
          <a:stretch/>
        </p:blipFill>
        <p:spPr>
          <a:xfrm>
            <a:off x="10858156" y="400524"/>
            <a:ext cx="1006967" cy="421629"/>
          </a:xfrm>
          <a:prstGeom prst="rect">
            <a:avLst/>
          </a:prstGeom>
          <a:noFill/>
          <a:ln>
            <a:noFill/>
          </a:ln>
        </p:spPr>
      </p:pic>
      <p:pic>
        <p:nvPicPr>
          <p:cNvPr id="147" name="Google Shape;147;p4"/>
          <p:cNvPicPr preferRelativeResize="0"/>
          <p:nvPr/>
        </p:nvPicPr>
        <p:blipFill rotWithShape="1">
          <a:blip r:embed="rId4">
            <a:alphaModFix/>
          </a:blip>
          <a:srcRect b="0" l="0" r="82017" t="0"/>
          <a:stretch/>
        </p:blipFill>
        <p:spPr>
          <a:xfrm>
            <a:off x="1" y="0"/>
            <a:ext cx="685562" cy="895349"/>
          </a:xfrm>
          <a:prstGeom prst="rect">
            <a:avLst/>
          </a:prstGeom>
          <a:noFill/>
          <a:ln>
            <a:noFill/>
          </a:ln>
        </p:spPr>
      </p:pic>
      <p:pic>
        <p:nvPicPr>
          <p:cNvPr descr="Redirect Notice | Gif, Rainbow gif, Overlays transparent" id="148" name="Google Shape;148;p4"/>
          <p:cNvPicPr preferRelativeResize="0"/>
          <p:nvPr/>
        </p:nvPicPr>
        <p:blipFill rotWithShape="1">
          <a:blip r:embed="rId5">
            <a:alphaModFix/>
          </a:blip>
          <a:srcRect b="0" l="0" r="0" t="0"/>
          <a:stretch/>
        </p:blipFill>
        <p:spPr>
          <a:xfrm>
            <a:off x="-786995" y="-144565"/>
            <a:ext cx="13927016" cy="5715000"/>
          </a:xfrm>
          <a:prstGeom prst="rect">
            <a:avLst/>
          </a:prstGeom>
          <a:noFill/>
          <a:ln>
            <a:noFill/>
          </a:ln>
        </p:spPr>
      </p:pic>
      <p:sp>
        <p:nvSpPr>
          <p:cNvPr id="149" name="Google Shape;149;p4"/>
          <p:cNvSpPr/>
          <p:nvPr/>
        </p:nvSpPr>
        <p:spPr>
          <a:xfrm>
            <a:off x="1" y="1197951"/>
            <a:ext cx="12192000" cy="89255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2600"/>
              <a:buFont typeface="Arial"/>
              <a:buNone/>
            </a:pPr>
            <a:r>
              <a:rPr b="1" i="0" lang="en-US" sz="2600" u="none" cap="none" strike="noStrike">
                <a:solidFill>
                  <a:srgbClr val="0070C0"/>
                </a:solidFill>
                <a:latin typeface="Arial"/>
                <a:ea typeface="Arial"/>
                <a:cs typeface="Arial"/>
                <a:sym typeface="Arial"/>
              </a:rPr>
              <a:t>NHỮNG VẤN ĐỀ LÝ LUẬN CƠ BẢN VỀ NHÀ NƯỚC </a:t>
            </a:r>
            <a:endParaRPr b="0" i="0" sz="1800" u="none" cap="none" strike="noStrike">
              <a:solidFill>
                <a:schemeClr val="dk1"/>
              </a:solidFill>
              <a:latin typeface="Calibri"/>
              <a:ea typeface="Calibri"/>
              <a:cs typeface="Calibri"/>
              <a:sym typeface="Calibri"/>
            </a:endParaRPr>
          </a:p>
          <a:p>
            <a:pPr indent="0" lvl="0" marL="0" marR="0" rtl="0" algn="ctr">
              <a:spcBef>
                <a:spcPts val="0"/>
              </a:spcBef>
              <a:spcAft>
                <a:spcPts val="0"/>
              </a:spcAft>
              <a:buClr>
                <a:srgbClr val="0070C0"/>
              </a:buClr>
              <a:buSzPts val="2600"/>
              <a:buFont typeface="Arial"/>
              <a:buNone/>
            </a:pPr>
            <a:r>
              <a:rPr b="1" i="0" lang="en-US" sz="2600" u="none" cap="none" strike="noStrike">
                <a:solidFill>
                  <a:srgbClr val="0070C0"/>
                </a:solidFill>
                <a:latin typeface="Arial"/>
                <a:ea typeface="Arial"/>
                <a:cs typeface="Arial"/>
                <a:sym typeface="Arial"/>
              </a:rPr>
              <a:t>VÀ NHÀ NƯỚC CỘNG HÒA XÃ HỘI CHỦ NGHĨA VIỆT NAM</a:t>
            </a:r>
            <a:endParaRPr b="1" i="0" sz="2600" u="none" cap="none" strike="noStrike">
              <a:solidFill>
                <a:srgbClr val="0070C0"/>
              </a:solidFill>
              <a:latin typeface="Arial"/>
              <a:ea typeface="Arial"/>
              <a:cs typeface="Arial"/>
              <a:sym typeface="Arial"/>
            </a:endParaRPr>
          </a:p>
        </p:txBody>
      </p:sp>
      <p:sp>
        <p:nvSpPr>
          <p:cNvPr id="150" name="Google Shape;150;p4"/>
          <p:cNvSpPr/>
          <p:nvPr/>
        </p:nvSpPr>
        <p:spPr>
          <a:xfrm>
            <a:off x="943152" y="5191566"/>
            <a:ext cx="10144671" cy="1595309"/>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548135"/>
              </a:buClr>
              <a:buSzPts val="3000"/>
              <a:buFont typeface="Arial"/>
              <a:buNone/>
            </a:pPr>
            <a:r>
              <a:rPr b="1" i="0" lang="en-US" sz="3000" u="none" cap="none" strike="noStrike">
                <a:solidFill>
                  <a:srgbClr val="548135"/>
                </a:solidFill>
                <a:latin typeface="Arial"/>
                <a:ea typeface="Arial"/>
                <a:cs typeface="Arial"/>
                <a:sym typeface="Arial"/>
              </a:rPr>
              <a:t>NGUỒN GỐC, BẢN CHẤT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548135"/>
              </a:buClr>
              <a:buSzPts val="3000"/>
              <a:buFont typeface="Arial"/>
              <a:buNone/>
            </a:pPr>
            <a:r>
              <a:rPr b="1" i="0" lang="en-US" sz="3000" u="none" cap="none" strike="noStrike">
                <a:solidFill>
                  <a:srgbClr val="548135"/>
                </a:solidFill>
                <a:latin typeface="Arial"/>
                <a:ea typeface="Arial"/>
                <a:cs typeface="Arial"/>
                <a:sym typeface="Arial"/>
              </a:rPr>
              <a:t>VÀ CÁC ĐẶC TRƯƠNG CƠ BẢN </a:t>
            </a:r>
            <a:endParaRPr b="0" i="0" sz="18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rgbClr val="548135"/>
              </a:buClr>
              <a:buSzPts val="3000"/>
              <a:buFont typeface="Arial"/>
              <a:buNone/>
            </a:pPr>
            <a:r>
              <a:rPr b="1" i="0" lang="en-US" sz="3000" u="none" cap="none" strike="noStrike">
                <a:solidFill>
                  <a:srgbClr val="548135"/>
                </a:solidFill>
                <a:latin typeface="Arial"/>
                <a:ea typeface="Arial"/>
                <a:cs typeface="Arial"/>
                <a:sym typeface="Arial"/>
              </a:rPr>
              <a:t>CỦA NHÀ NƯỚC </a:t>
            </a:r>
            <a:endParaRPr b="0" i="0" sz="1800" u="none" cap="none" strike="noStrike">
              <a:solidFill>
                <a:schemeClr val="dk1"/>
              </a:solidFill>
              <a:latin typeface="Calibri"/>
              <a:ea typeface="Calibri"/>
              <a:cs typeface="Calibri"/>
              <a:sym typeface="Calibri"/>
            </a:endParaRPr>
          </a:p>
        </p:txBody>
      </p:sp>
      <p:sp>
        <p:nvSpPr>
          <p:cNvPr id="151" name="Google Shape;151;p4"/>
          <p:cNvSpPr/>
          <p:nvPr/>
        </p:nvSpPr>
        <p:spPr>
          <a:xfrm>
            <a:off x="5022630" y="590051"/>
            <a:ext cx="2005677" cy="492443"/>
          </a:xfrm>
          <a:prstGeom prst="rect">
            <a:avLst/>
          </a:prstGeom>
          <a:solidFill>
            <a:srgbClr val="EDEDED"/>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2600"/>
              <a:buFont typeface="Arial"/>
              <a:buNone/>
            </a:pPr>
            <a:r>
              <a:rPr b="1" i="0" lang="en-US" sz="2600" u="none" cap="none" strike="noStrike">
                <a:solidFill>
                  <a:srgbClr val="0070C0"/>
                </a:solidFill>
                <a:latin typeface="Arial"/>
                <a:ea typeface="Arial"/>
                <a:cs typeface="Arial"/>
                <a:sym typeface="Arial"/>
              </a:rPr>
              <a:t>CHƯƠNG 1</a:t>
            </a:r>
            <a:endParaRPr b="0" i="0" sz="2600" u="none" cap="none" strike="noStrike">
              <a:solidFill>
                <a:schemeClr val="dk1"/>
              </a:solidFill>
              <a:latin typeface="Arial"/>
              <a:ea typeface="Arial"/>
              <a:cs typeface="Arial"/>
              <a:sym typeface="Arial"/>
            </a:endParaRPr>
          </a:p>
        </p:txBody>
      </p:sp>
      <p:sp>
        <p:nvSpPr>
          <p:cNvPr id="152" name="Google Shape;152;p4"/>
          <p:cNvSpPr/>
          <p:nvPr/>
        </p:nvSpPr>
        <p:spPr>
          <a:xfrm>
            <a:off x="5394387" y="3649299"/>
            <a:ext cx="1242203" cy="584775"/>
          </a:xfrm>
          <a:prstGeom prst="rect">
            <a:avLst/>
          </a:prstGeom>
          <a:solidFill>
            <a:srgbClr val="FEE599"/>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BÀI 1</a:t>
            </a:r>
            <a:endParaRPr b="0" i="0" sz="1800" u="none" cap="none" strike="noStrike">
              <a:solidFill>
                <a:schemeClr val="dk1"/>
              </a:solidFill>
              <a:latin typeface="Calibri"/>
              <a:ea typeface="Calibri"/>
              <a:cs typeface="Calibri"/>
              <a:sym typeface="Calibri"/>
            </a:endParaRPr>
          </a:p>
        </p:txBody>
      </p:sp>
      <p:pic>
        <p:nvPicPr>
          <p:cNvPr id="153" name="Google Shape;153;p4"/>
          <p:cNvPicPr preferRelativeResize="0"/>
          <p:nvPr/>
        </p:nvPicPr>
        <p:blipFill rotWithShape="1">
          <a:blip r:embed="rId6">
            <a:alphaModFix/>
          </a:blip>
          <a:srcRect b="0" l="0" r="0" t="0"/>
          <a:stretch/>
        </p:blipFill>
        <p:spPr>
          <a:xfrm>
            <a:off x="1538187" y="2914129"/>
            <a:ext cx="3055135" cy="2055114"/>
          </a:xfrm>
          <a:prstGeom prst="rect">
            <a:avLst/>
          </a:prstGeom>
          <a:noFill/>
          <a:ln>
            <a:noFill/>
          </a:ln>
        </p:spPr>
      </p:pic>
      <p:pic>
        <p:nvPicPr>
          <p:cNvPr id="154" name="Google Shape;154;p4"/>
          <p:cNvPicPr preferRelativeResize="0"/>
          <p:nvPr/>
        </p:nvPicPr>
        <p:blipFill rotWithShape="1">
          <a:blip r:embed="rId7">
            <a:alphaModFix/>
          </a:blip>
          <a:srcRect b="0" l="0" r="0" t="0"/>
          <a:stretch/>
        </p:blipFill>
        <p:spPr>
          <a:xfrm>
            <a:off x="7437654" y="2906496"/>
            <a:ext cx="3055135" cy="2070381"/>
          </a:xfrm>
          <a:prstGeom prst="rect">
            <a:avLst/>
          </a:prstGeom>
          <a:noFill/>
          <a:ln>
            <a:noFill/>
          </a:ln>
        </p:spPr>
      </p:pic>
      <p:sp>
        <p:nvSpPr>
          <p:cNvPr id="155" name="Google Shape;155;p4"/>
          <p:cNvSpPr txBox="1"/>
          <p:nvPr>
            <p:ph idx="12" type="sldNum"/>
          </p:nvPr>
        </p:nvSpPr>
        <p:spPr>
          <a:xfrm>
            <a:off x="8505648" y="6306794"/>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2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cxnSp>
        <p:nvCxnSpPr>
          <p:cNvPr id="161" name="Google Shape;161;p5"/>
          <p:cNvCxnSpPr/>
          <p:nvPr/>
        </p:nvCxnSpPr>
        <p:spPr>
          <a:xfrm>
            <a:off x="3474720" y="3429000"/>
            <a:ext cx="6376625" cy="0"/>
          </a:xfrm>
          <a:prstGeom prst="straightConnector1">
            <a:avLst/>
          </a:prstGeom>
          <a:noFill/>
          <a:ln cap="flat" cmpd="sng" w="76200">
            <a:solidFill>
              <a:schemeClr val="accent1"/>
            </a:solidFill>
            <a:prstDash val="solid"/>
            <a:miter lim="800000"/>
            <a:headEnd len="sm" w="sm" type="none"/>
            <a:tailEnd len="sm" w="sm" type="none"/>
          </a:ln>
        </p:spPr>
      </p:cxnSp>
      <p:pic>
        <p:nvPicPr>
          <p:cNvPr id="162" name="Google Shape;162;p5"/>
          <p:cNvPicPr preferRelativeResize="0"/>
          <p:nvPr/>
        </p:nvPicPr>
        <p:blipFill rotWithShape="1">
          <a:blip r:embed="rId3">
            <a:alphaModFix/>
          </a:blip>
          <a:srcRect b="0" l="11883" r="0" t="17943"/>
          <a:stretch/>
        </p:blipFill>
        <p:spPr>
          <a:xfrm>
            <a:off x="10858156" y="400524"/>
            <a:ext cx="1006967" cy="421629"/>
          </a:xfrm>
          <a:prstGeom prst="rect">
            <a:avLst/>
          </a:prstGeom>
          <a:noFill/>
          <a:ln>
            <a:noFill/>
          </a:ln>
        </p:spPr>
      </p:pic>
      <p:pic>
        <p:nvPicPr>
          <p:cNvPr descr="Free Red Frame Png, Download Free Red Frame Png png images, Free ClipArts  on Clipart Library" id="163" name="Google Shape;163;p5"/>
          <p:cNvPicPr preferRelativeResize="0"/>
          <p:nvPr/>
        </p:nvPicPr>
        <p:blipFill rotWithShape="1">
          <a:blip r:embed="rId4">
            <a:alphaModFix/>
          </a:blip>
          <a:srcRect b="0" l="0" r="95950" t="0"/>
          <a:stretch/>
        </p:blipFill>
        <p:spPr>
          <a:xfrm flipH="1">
            <a:off x="3127248" y="0"/>
            <a:ext cx="493776" cy="6858000"/>
          </a:xfrm>
          <a:prstGeom prst="rect">
            <a:avLst/>
          </a:prstGeom>
          <a:noFill/>
          <a:ln>
            <a:noFill/>
          </a:ln>
        </p:spPr>
      </p:pic>
      <p:pic>
        <p:nvPicPr>
          <p:cNvPr descr="Target GIFs - Get the best gif on GIFER" id="164" name="Google Shape;164;p5"/>
          <p:cNvPicPr preferRelativeResize="0"/>
          <p:nvPr/>
        </p:nvPicPr>
        <p:blipFill rotWithShape="1">
          <a:blip r:embed="rId5">
            <a:alphaModFix/>
          </a:blip>
          <a:srcRect b="0" l="0" r="0" t="0"/>
          <a:stretch/>
        </p:blipFill>
        <p:spPr>
          <a:xfrm>
            <a:off x="1040957" y="611338"/>
            <a:ext cx="1531557" cy="1391412"/>
          </a:xfrm>
          <a:prstGeom prst="rect">
            <a:avLst/>
          </a:prstGeom>
          <a:noFill/>
          <a:ln>
            <a:noFill/>
          </a:ln>
        </p:spPr>
      </p:pic>
      <p:sp>
        <p:nvSpPr>
          <p:cNvPr id="165" name="Google Shape;165;p5"/>
          <p:cNvSpPr/>
          <p:nvPr/>
        </p:nvSpPr>
        <p:spPr>
          <a:xfrm>
            <a:off x="1040956" y="2266188"/>
            <a:ext cx="1531557" cy="771144"/>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t/>
            </a:r>
            <a:endParaRPr b="1" i="0" sz="2800" u="none" cap="none" strike="noStrike">
              <a:solidFill>
                <a:srgbClr val="FF0000"/>
              </a:solidFill>
              <a:latin typeface="Arial"/>
              <a:ea typeface="Arial"/>
              <a:cs typeface="Arial"/>
              <a:sym typeface="Arial"/>
            </a:endParaRPr>
          </a:p>
        </p:txBody>
      </p:sp>
      <p:sp>
        <p:nvSpPr>
          <p:cNvPr id="166" name="Google Shape;166;p5"/>
          <p:cNvSpPr/>
          <p:nvPr/>
        </p:nvSpPr>
        <p:spPr>
          <a:xfrm>
            <a:off x="1040955" y="3218688"/>
            <a:ext cx="1531557" cy="771144"/>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t/>
            </a:r>
            <a:endParaRPr b="1" i="0" sz="2800" u="none" cap="none" strike="noStrike">
              <a:solidFill>
                <a:srgbClr val="FF0000"/>
              </a:solidFill>
              <a:latin typeface="Arial"/>
              <a:ea typeface="Arial"/>
              <a:cs typeface="Arial"/>
              <a:sym typeface="Arial"/>
            </a:endParaRPr>
          </a:p>
        </p:txBody>
      </p:sp>
      <p:sp>
        <p:nvSpPr>
          <p:cNvPr id="167" name="Google Shape;167;p5"/>
          <p:cNvSpPr/>
          <p:nvPr/>
        </p:nvSpPr>
        <p:spPr>
          <a:xfrm>
            <a:off x="1040957" y="4174236"/>
            <a:ext cx="1531557" cy="771144"/>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t/>
            </a:r>
            <a:endParaRPr b="1" i="0" sz="2800" u="none" cap="none" strike="noStrike">
              <a:solidFill>
                <a:srgbClr val="FF0000"/>
              </a:solidFill>
              <a:latin typeface="Arial"/>
              <a:ea typeface="Arial"/>
              <a:cs typeface="Arial"/>
              <a:sym typeface="Arial"/>
            </a:endParaRPr>
          </a:p>
        </p:txBody>
      </p:sp>
      <p:sp>
        <p:nvSpPr>
          <p:cNvPr id="168" name="Google Shape;168;p5"/>
          <p:cNvSpPr/>
          <p:nvPr/>
        </p:nvSpPr>
        <p:spPr>
          <a:xfrm>
            <a:off x="1040957" y="5222748"/>
            <a:ext cx="1531557" cy="771144"/>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t/>
            </a:r>
            <a:endParaRPr b="1" i="0" sz="2800" u="none" cap="none" strike="noStrike">
              <a:solidFill>
                <a:srgbClr val="FF0000"/>
              </a:solidFill>
              <a:latin typeface="Arial"/>
              <a:ea typeface="Arial"/>
              <a:cs typeface="Arial"/>
              <a:sym typeface="Arial"/>
            </a:endParaRPr>
          </a:p>
        </p:txBody>
      </p:sp>
      <p:sp>
        <p:nvSpPr>
          <p:cNvPr id="169" name="Google Shape;169;p5"/>
          <p:cNvSpPr txBox="1"/>
          <p:nvPr/>
        </p:nvSpPr>
        <p:spPr>
          <a:xfrm>
            <a:off x="1040955" y="2390150"/>
            <a:ext cx="153155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MỤC</a:t>
            </a:r>
            <a:endParaRPr b="0" i="0" sz="1800" u="none" cap="none" strike="noStrike">
              <a:solidFill>
                <a:schemeClr val="dk1"/>
              </a:solidFill>
              <a:latin typeface="Calibri"/>
              <a:ea typeface="Calibri"/>
              <a:cs typeface="Calibri"/>
              <a:sym typeface="Calibri"/>
            </a:endParaRPr>
          </a:p>
        </p:txBody>
      </p:sp>
      <p:sp>
        <p:nvSpPr>
          <p:cNvPr id="170" name="Google Shape;170;p5"/>
          <p:cNvSpPr txBox="1"/>
          <p:nvPr/>
        </p:nvSpPr>
        <p:spPr>
          <a:xfrm>
            <a:off x="1040953" y="3342650"/>
            <a:ext cx="153155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TIÊU</a:t>
            </a:r>
            <a:endParaRPr b="0" i="0" sz="1800" u="none" cap="none" strike="noStrike">
              <a:solidFill>
                <a:schemeClr val="dk1"/>
              </a:solidFill>
              <a:latin typeface="Calibri"/>
              <a:ea typeface="Calibri"/>
              <a:cs typeface="Calibri"/>
              <a:sym typeface="Calibri"/>
            </a:endParaRPr>
          </a:p>
        </p:txBody>
      </p:sp>
      <p:sp>
        <p:nvSpPr>
          <p:cNvPr id="171" name="Google Shape;171;p5"/>
          <p:cNvSpPr txBox="1"/>
          <p:nvPr/>
        </p:nvSpPr>
        <p:spPr>
          <a:xfrm>
            <a:off x="1040952" y="4298198"/>
            <a:ext cx="1531557"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BÀI</a:t>
            </a:r>
            <a:endParaRPr b="0" i="0" sz="1800" u="none" cap="none" strike="noStrike">
              <a:solidFill>
                <a:schemeClr val="dk1"/>
              </a:solidFill>
              <a:latin typeface="Calibri"/>
              <a:ea typeface="Calibri"/>
              <a:cs typeface="Calibri"/>
              <a:sym typeface="Calibri"/>
            </a:endParaRPr>
          </a:p>
        </p:txBody>
      </p:sp>
      <p:sp>
        <p:nvSpPr>
          <p:cNvPr id="172" name="Google Shape;172;p5"/>
          <p:cNvSpPr txBox="1"/>
          <p:nvPr/>
        </p:nvSpPr>
        <p:spPr>
          <a:xfrm>
            <a:off x="1040959" y="5346710"/>
            <a:ext cx="153155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2800"/>
              <a:buFont typeface="Arial"/>
              <a:buNone/>
            </a:pPr>
            <a:r>
              <a:rPr b="1" i="0" lang="en-US" sz="2800" u="none" cap="none" strike="noStrike">
                <a:solidFill>
                  <a:srgbClr val="FF0000"/>
                </a:solidFill>
                <a:latin typeface="Arial"/>
                <a:ea typeface="Arial"/>
                <a:cs typeface="Arial"/>
                <a:sym typeface="Arial"/>
              </a:rPr>
              <a:t>HỌC</a:t>
            </a:r>
            <a:endParaRPr b="0" i="0" sz="1800" u="none" cap="none" strike="noStrike">
              <a:solidFill>
                <a:schemeClr val="dk1"/>
              </a:solidFill>
              <a:latin typeface="Calibri"/>
              <a:ea typeface="Calibri"/>
              <a:cs typeface="Calibri"/>
              <a:sym typeface="Calibri"/>
            </a:endParaRPr>
          </a:p>
        </p:txBody>
      </p:sp>
      <p:pic>
        <p:nvPicPr>
          <p:cNvPr descr="Numero Sticker by Casinha" id="173" name="Google Shape;173;p5"/>
          <p:cNvPicPr preferRelativeResize="0"/>
          <p:nvPr/>
        </p:nvPicPr>
        <p:blipFill rotWithShape="1">
          <a:blip r:embed="rId6">
            <a:alphaModFix/>
          </a:blip>
          <a:srcRect b="0" l="0" r="0" t="0"/>
          <a:stretch/>
        </p:blipFill>
        <p:spPr>
          <a:xfrm>
            <a:off x="3621025" y="3484885"/>
            <a:ext cx="1739646" cy="1378702"/>
          </a:xfrm>
          <a:prstGeom prst="rect">
            <a:avLst/>
          </a:prstGeom>
          <a:noFill/>
          <a:ln>
            <a:noFill/>
          </a:ln>
        </p:spPr>
      </p:pic>
      <p:pic>
        <p:nvPicPr>
          <p:cNvPr descr="One Sticker by Casinha" id="174" name="Google Shape;174;p5"/>
          <p:cNvPicPr preferRelativeResize="0"/>
          <p:nvPr/>
        </p:nvPicPr>
        <p:blipFill rotWithShape="1">
          <a:blip r:embed="rId7">
            <a:alphaModFix/>
          </a:blip>
          <a:srcRect b="0" l="0" r="0" t="0"/>
          <a:stretch/>
        </p:blipFill>
        <p:spPr>
          <a:xfrm>
            <a:off x="3621024" y="127971"/>
            <a:ext cx="1739646" cy="1388364"/>
          </a:xfrm>
          <a:prstGeom prst="rect">
            <a:avLst/>
          </a:prstGeom>
          <a:noFill/>
          <a:ln>
            <a:noFill/>
          </a:ln>
        </p:spPr>
      </p:pic>
      <p:sp>
        <p:nvSpPr>
          <p:cNvPr id="175" name="Google Shape;175;p5"/>
          <p:cNvSpPr/>
          <p:nvPr/>
        </p:nvSpPr>
        <p:spPr>
          <a:xfrm>
            <a:off x="3858216" y="1383741"/>
            <a:ext cx="5993129" cy="2012818"/>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Hiểu và phân tích được nguồn gốc của nhà nước trên cơ sở tìm hiểu các quan điểm khác nhau về nguồn gốc nhà nước.</a:t>
            </a:r>
            <a:endParaRPr b="0" i="0" sz="1800" u="none" cap="none" strike="noStrike">
              <a:solidFill>
                <a:schemeClr val="dk1"/>
              </a:solidFill>
              <a:latin typeface="Calibri"/>
              <a:ea typeface="Calibri"/>
              <a:cs typeface="Calibri"/>
              <a:sym typeface="Calibri"/>
            </a:endParaRPr>
          </a:p>
        </p:txBody>
      </p:sp>
      <p:sp>
        <p:nvSpPr>
          <p:cNvPr id="176" name="Google Shape;176;p5"/>
          <p:cNvSpPr/>
          <p:nvPr/>
        </p:nvSpPr>
        <p:spPr>
          <a:xfrm>
            <a:off x="3858216" y="4585615"/>
            <a:ext cx="5908463" cy="1532727"/>
          </a:xfrm>
          <a:prstGeom prst="rect">
            <a:avLst/>
          </a:prstGeom>
          <a:noFill/>
          <a:ln>
            <a:noFill/>
          </a:ln>
        </p:spPr>
        <p:txBody>
          <a:bodyPr anchorCtr="0" anchor="t" bIns="45700" lIns="91425" spcFirstLastPara="1" rIns="91425" wrap="square" tIns="45700">
            <a:spAutoFit/>
          </a:bodyPr>
          <a:lstStyle/>
          <a:p>
            <a:pPr indent="0" lvl="0" marL="0" marR="0" rtl="0" algn="just">
              <a:lnSpc>
                <a:spcPct val="13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Nắm bắt các đặc trưng cơ bản của nhà nước để phân biệt nhà nước với các tổ chức khác trong xã hội.</a:t>
            </a:r>
            <a:endParaRPr b="0" i="0" sz="1800" u="none" cap="none" strike="noStrike">
              <a:solidFill>
                <a:schemeClr val="dk1"/>
              </a:solidFill>
              <a:latin typeface="Calibri"/>
              <a:ea typeface="Calibri"/>
              <a:cs typeface="Calibri"/>
              <a:sym typeface="Calibri"/>
            </a:endParaRPr>
          </a:p>
        </p:txBody>
      </p:sp>
      <p:pic>
        <p:nvPicPr>
          <p:cNvPr id="177" name="Google Shape;177;p5"/>
          <p:cNvPicPr preferRelativeResize="0"/>
          <p:nvPr/>
        </p:nvPicPr>
        <p:blipFill rotWithShape="1">
          <a:blip r:embed="rId8">
            <a:alphaModFix/>
          </a:blip>
          <a:srcRect b="0" l="0" r="82017" t="0"/>
          <a:stretch/>
        </p:blipFill>
        <p:spPr>
          <a:xfrm>
            <a:off x="1" y="0"/>
            <a:ext cx="685562" cy="895349"/>
          </a:xfrm>
          <a:prstGeom prst="rect">
            <a:avLst/>
          </a:prstGeom>
          <a:noFill/>
          <a:ln>
            <a:noFill/>
          </a:ln>
        </p:spPr>
      </p:pic>
      <p:sp>
        <p:nvSpPr>
          <p:cNvPr id="178" name="Google Shape;178;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Numero Sticker by Casinha" id="179" name="Google Shape;179;p5"/>
          <p:cNvPicPr preferRelativeResize="0"/>
          <p:nvPr/>
        </p:nvPicPr>
        <p:blipFill rotWithShape="1">
          <a:blip r:embed="rId6">
            <a:alphaModFix/>
          </a:blip>
          <a:srcRect b="0" l="0" r="0" t="0"/>
          <a:stretch/>
        </p:blipFill>
        <p:spPr>
          <a:xfrm>
            <a:off x="3621025" y="3473535"/>
            <a:ext cx="1739646" cy="13787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cxnSp>
        <p:nvCxnSpPr>
          <p:cNvPr id="185" name="Google Shape;185;p6"/>
          <p:cNvCxnSpPr/>
          <p:nvPr/>
        </p:nvCxnSpPr>
        <p:spPr>
          <a:xfrm>
            <a:off x="7924800" y="2072640"/>
            <a:ext cx="0" cy="4785360"/>
          </a:xfrm>
          <a:prstGeom prst="straightConnector1">
            <a:avLst/>
          </a:prstGeom>
          <a:noFill/>
          <a:ln cap="flat" cmpd="sng" w="57150">
            <a:solidFill>
              <a:schemeClr val="accent1"/>
            </a:solidFill>
            <a:prstDash val="solid"/>
            <a:miter lim="800000"/>
            <a:headEnd len="sm" w="sm" type="none"/>
            <a:tailEnd len="sm" w="sm" type="none"/>
          </a:ln>
        </p:spPr>
      </p:cxnSp>
      <p:cxnSp>
        <p:nvCxnSpPr>
          <p:cNvPr id="186" name="Google Shape;186;p6"/>
          <p:cNvCxnSpPr/>
          <p:nvPr/>
        </p:nvCxnSpPr>
        <p:spPr>
          <a:xfrm>
            <a:off x="4285485" y="2072640"/>
            <a:ext cx="0" cy="4785360"/>
          </a:xfrm>
          <a:prstGeom prst="straightConnector1">
            <a:avLst/>
          </a:prstGeom>
          <a:noFill/>
          <a:ln cap="flat" cmpd="sng" w="57150">
            <a:solidFill>
              <a:schemeClr val="accent1"/>
            </a:solidFill>
            <a:prstDash val="solid"/>
            <a:miter lim="800000"/>
            <a:headEnd len="sm" w="sm" type="none"/>
            <a:tailEnd len="sm" w="sm" type="none"/>
          </a:ln>
        </p:spPr>
      </p:cxnSp>
      <p:cxnSp>
        <p:nvCxnSpPr>
          <p:cNvPr id="187" name="Google Shape;187;p6"/>
          <p:cNvCxnSpPr/>
          <p:nvPr/>
        </p:nvCxnSpPr>
        <p:spPr>
          <a:xfrm>
            <a:off x="54687" y="2072640"/>
            <a:ext cx="12192000" cy="0"/>
          </a:xfrm>
          <a:prstGeom prst="straightConnector1">
            <a:avLst/>
          </a:prstGeom>
          <a:noFill/>
          <a:ln cap="flat" cmpd="sng" w="57150">
            <a:solidFill>
              <a:schemeClr val="accent1"/>
            </a:solidFill>
            <a:prstDash val="solid"/>
            <a:miter lim="800000"/>
            <a:headEnd len="sm" w="sm" type="none"/>
            <a:tailEnd len="sm" w="sm" type="none"/>
          </a:ln>
        </p:spPr>
      </p:cxnSp>
      <p:sp>
        <p:nvSpPr>
          <p:cNvPr id="188" name="Google Shape;188;p6"/>
          <p:cNvSpPr/>
          <p:nvPr/>
        </p:nvSpPr>
        <p:spPr>
          <a:xfrm>
            <a:off x="4063647" y="449115"/>
            <a:ext cx="1828803" cy="716496"/>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DUNG</a:t>
            </a:r>
            <a:endParaRPr b="0" i="0" sz="1800" u="none" cap="none" strike="noStrike">
              <a:solidFill>
                <a:schemeClr val="dk1"/>
              </a:solidFill>
              <a:latin typeface="Calibri"/>
              <a:ea typeface="Calibri"/>
              <a:cs typeface="Calibri"/>
              <a:sym typeface="Calibri"/>
            </a:endParaRPr>
          </a:p>
        </p:txBody>
      </p:sp>
      <p:sp>
        <p:nvSpPr>
          <p:cNvPr id="189" name="Google Shape;189;p6"/>
          <p:cNvSpPr/>
          <p:nvPr/>
        </p:nvSpPr>
        <p:spPr>
          <a:xfrm>
            <a:off x="6311386" y="453221"/>
            <a:ext cx="1828803" cy="712386"/>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BÀI</a:t>
            </a:r>
            <a:endParaRPr b="0" i="0" sz="1800" u="none" cap="none" strike="noStrike">
              <a:solidFill>
                <a:schemeClr val="dk1"/>
              </a:solidFill>
              <a:latin typeface="Calibri"/>
              <a:ea typeface="Calibri"/>
              <a:cs typeface="Calibri"/>
              <a:sym typeface="Calibri"/>
            </a:endParaRPr>
          </a:p>
        </p:txBody>
      </p:sp>
      <p:sp>
        <p:nvSpPr>
          <p:cNvPr id="190" name="Google Shape;190;p6"/>
          <p:cNvSpPr/>
          <p:nvPr/>
        </p:nvSpPr>
        <p:spPr>
          <a:xfrm>
            <a:off x="8589375" y="449115"/>
            <a:ext cx="1828804" cy="712384"/>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HỌC</a:t>
            </a:r>
            <a:endParaRPr b="0" i="0" sz="1800" u="none" cap="none" strike="noStrike">
              <a:solidFill>
                <a:schemeClr val="dk1"/>
              </a:solidFill>
              <a:latin typeface="Calibri"/>
              <a:ea typeface="Calibri"/>
              <a:cs typeface="Calibri"/>
              <a:sym typeface="Calibri"/>
            </a:endParaRPr>
          </a:p>
        </p:txBody>
      </p:sp>
      <p:pic>
        <p:nvPicPr>
          <p:cNvPr id="191" name="Google Shape;191;p6"/>
          <p:cNvPicPr preferRelativeResize="0"/>
          <p:nvPr/>
        </p:nvPicPr>
        <p:blipFill rotWithShape="1">
          <a:blip r:embed="rId3">
            <a:alphaModFix/>
          </a:blip>
          <a:srcRect b="0" l="11883" r="0" t="17943"/>
          <a:stretch/>
        </p:blipFill>
        <p:spPr>
          <a:xfrm>
            <a:off x="11002090" y="212858"/>
            <a:ext cx="1006967" cy="421629"/>
          </a:xfrm>
          <a:prstGeom prst="rect">
            <a:avLst/>
          </a:prstGeom>
          <a:noFill/>
          <a:ln>
            <a:noFill/>
          </a:ln>
        </p:spPr>
      </p:pic>
      <p:sp>
        <p:nvSpPr>
          <p:cNvPr id="192" name="Google Shape;192;p6"/>
          <p:cNvSpPr/>
          <p:nvPr/>
        </p:nvSpPr>
        <p:spPr>
          <a:xfrm>
            <a:off x="948266" y="2748598"/>
            <a:ext cx="2763732" cy="2957258"/>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2800"/>
              <a:buFont typeface="Calibri"/>
              <a:buNone/>
            </a:pPr>
            <a:r>
              <a:t/>
            </a:r>
            <a:endParaRPr b="0" i="0" sz="2800" u="none" cap="none" strike="noStrike">
              <a:solidFill>
                <a:schemeClr val="dk1"/>
              </a:solidFill>
              <a:latin typeface="Arial"/>
              <a:ea typeface="Arial"/>
              <a:cs typeface="Arial"/>
              <a:sym typeface="Arial"/>
            </a:endParaRPr>
          </a:p>
        </p:txBody>
      </p:sp>
      <p:sp>
        <p:nvSpPr>
          <p:cNvPr id="193" name="Google Shape;193;p6"/>
          <p:cNvSpPr/>
          <p:nvPr/>
        </p:nvSpPr>
        <p:spPr>
          <a:xfrm>
            <a:off x="4764401" y="2748598"/>
            <a:ext cx="2617968" cy="2957258"/>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000"/>
              <a:buFont typeface="Arial"/>
              <a:buNone/>
            </a:pPr>
            <a:r>
              <a:rPr b="1" i="0" lang="en-US" sz="3000" u="none" cap="none" strike="noStrike">
                <a:solidFill>
                  <a:schemeClr val="dk1"/>
                </a:solidFill>
                <a:latin typeface="Arial"/>
                <a:ea typeface="Arial"/>
                <a:cs typeface="Arial"/>
                <a:sym typeface="Arial"/>
              </a:rPr>
              <a:t>BẢN CHẤT NHÀ NƯỚC</a:t>
            </a:r>
            <a:endParaRPr b="0" i="0" sz="1800" u="none" cap="none" strike="noStrike">
              <a:solidFill>
                <a:schemeClr val="dk1"/>
              </a:solidFill>
              <a:latin typeface="Calibri"/>
              <a:ea typeface="Calibri"/>
              <a:cs typeface="Calibri"/>
              <a:sym typeface="Calibri"/>
            </a:endParaRPr>
          </a:p>
        </p:txBody>
      </p:sp>
      <p:sp>
        <p:nvSpPr>
          <p:cNvPr id="194" name="Google Shape;194;p6"/>
          <p:cNvSpPr/>
          <p:nvPr/>
        </p:nvSpPr>
        <p:spPr>
          <a:xfrm>
            <a:off x="8692430" y="2748598"/>
            <a:ext cx="2669838" cy="2957258"/>
          </a:xfrm>
          <a:prstGeom prst="rect">
            <a:avLst/>
          </a:prstGeom>
          <a:solidFill>
            <a:srgbClr val="FEE599"/>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000"/>
              <a:buFont typeface="Arial"/>
              <a:buNone/>
            </a:pPr>
            <a:r>
              <a:rPr b="1" i="0" lang="en-US" sz="3000" u="none" cap="none" strike="noStrike">
                <a:solidFill>
                  <a:schemeClr val="dk1"/>
                </a:solidFill>
                <a:latin typeface="Arial"/>
                <a:ea typeface="Arial"/>
                <a:cs typeface="Arial"/>
                <a:sym typeface="Arial"/>
              </a:rPr>
              <a:t>CÁC ĐẶC TRƯNG CƠ BẢN CỦA NHÀ NƯỚC</a:t>
            </a:r>
            <a:endParaRPr b="0" i="0" sz="1800" u="none" cap="none" strike="noStrike">
              <a:solidFill>
                <a:schemeClr val="dk1"/>
              </a:solidFill>
              <a:latin typeface="Calibri"/>
              <a:ea typeface="Calibri"/>
              <a:cs typeface="Calibri"/>
              <a:sym typeface="Calibri"/>
            </a:endParaRPr>
          </a:p>
        </p:txBody>
      </p:sp>
      <p:pic>
        <p:nvPicPr>
          <p:cNvPr descr="Numero Sticker by Casinha" id="195" name="Google Shape;195;p6"/>
          <p:cNvPicPr preferRelativeResize="0"/>
          <p:nvPr/>
        </p:nvPicPr>
        <p:blipFill rotWithShape="1">
          <a:blip r:embed="rId4">
            <a:alphaModFix/>
          </a:blip>
          <a:srcRect b="0" l="0" r="0" t="0"/>
          <a:stretch/>
        </p:blipFill>
        <p:spPr>
          <a:xfrm>
            <a:off x="9198187" y="1540226"/>
            <a:ext cx="2020306" cy="1888774"/>
          </a:xfrm>
          <a:prstGeom prst="rect">
            <a:avLst/>
          </a:prstGeom>
          <a:noFill/>
          <a:ln>
            <a:noFill/>
          </a:ln>
        </p:spPr>
      </p:pic>
      <p:pic>
        <p:nvPicPr>
          <p:cNvPr descr="One Sticker by Casinha" id="196" name="Google Shape;196;p6"/>
          <p:cNvPicPr preferRelativeResize="0"/>
          <p:nvPr/>
        </p:nvPicPr>
        <p:blipFill rotWithShape="1">
          <a:blip r:embed="rId5">
            <a:alphaModFix/>
          </a:blip>
          <a:srcRect b="0" l="0" r="0" t="0"/>
          <a:stretch/>
        </p:blipFill>
        <p:spPr>
          <a:xfrm>
            <a:off x="1362245" y="1549399"/>
            <a:ext cx="2005064" cy="1874521"/>
          </a:xfrm>
          <a:prstGeom prst="rect">
            <a:avLst/>
          </a:prstGeom>
          <a:noFill/>
          <a:ln>
            <a:noFill/>
          </a:ln>
        </p:spPr>
      </p:pic>
      <p:pic>
        <p:nvPicPr>
          <p:cNvPr descr="Numero Sticker by Casinha" id="197" name="Google Shape;197;p6"/>
          <p:cNvPicPr preferRelativeResize="0"/>
          <p:nvPr/>
        </p:nvPicPr>
        <p:blipFill rotWithShape="1">
          <a:blip r:embed="rId6">
            <a:alphaModFix/>
          </a:blip>
          <a:srcRect b="0" l="0" r="0" t="0"/>
          <a:stretch/>
        </p:blipFill>
        <p:spPr>
          <a:xfrm>
            <a:off x="5212616" y="1549399"/>
            <a:ext cx="2013172" cy="1888774"/>
          </a:xfrm>
          <a:prstGeom prst="rect">
            <a:avLst/>
          </a:prstGeom>
          <a:noFill/>
          <a:ln>
            <a:noFill/>
          </a:ln>
        </p:spPr>
      </p:pic>
      <p:sp>
        <p:nvSpPr>
          <p:cNvPr id="198" name="Google Shape;198;p6"/>
          <p:cNvSpPr/>
          <p:nvPr/>
        </p:nvSpPr>
        <p:spPr>
          <a:xfrm>
            <a:off x="948267" y="3721608"/>
            <a:ext cx="2794788"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3200"/>
              <a:buFont typeface="Arial"/>
              <a:buNone/>
            </a:pPr>
            <a:r>
              <a:rPr b="1" i="0" lang="en-US" sz="3200" u="none" cap="none" strike="noStrike">
                <a:solidFill>
                  <a:schemeClr val="dk1"/>
                </a:solidFill>
                <a:latin typeface="Arial"/>
                <a:ea typeface="Arial"/>
                <a:cs typeface="Arial"/>
                <a:sym typeface="Arial"/>
              </a:rPr>
              <a:t> </a:t>
            </a:r>
            <a:r>
              <a:rPr b="1" i="0" lang="en-US" sz="3000" u="none" cap="none" strike="noStrike">
                <a:solidFill>
                  <a:schemeClr val="dk1"/>
                </a:solidFill>
                <a:latin typeface="Arial"/>
                <a:ea typeface="Arial"/>
                <a:cs typeface="Arial"/>
                <a:sym typeface="Arial"/>
              </a:rPr>
              <a:t>NGUỒN GỐC NHÀ NƯỚC</a:t>
            </a:r>
            <a:endParaRPr b="0" i="0" sz="1800" u="none" cap="none" strike="noStrike">
              <a:solidFill>
                <a:schemeClr val="dk1"/>
              </a:solidFill>
              <a:latin typeface="Calibri"/>
              <a:ea typeface="Calibri"/>
              <a:cs typeface="Calibri"/>
              <a:sym typeface="Calibri"/>
            </a:endParaRPr>
          </a:p>
        </p:txBody>
      </p:sp>
      <p:sp>
        <p:nvSpPr>
          <p:cNvPr id="199" name="Google Shape;199;p6"/>
          <p:cNvSpPr/>
          <p:nvPr/>
        </p:nvSpPr>
        <p:spPr>
          <a:xfrm>
            <a:off x="1780140" y="468210"/>
            <a:ext cx="1828803" cy="6974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0000"/>
              </a:buClr>
              <a:buSzPts val="3200"/>
              <a:buFont typeface="Arial"/>
              <a:buNone/>
            </a:pPr>
            <a:r>
              <a:rPr b="1" i="0" lang="en-US" sz="3200" u="none" cap="none" strike="noStrike">
                <a:solidFill>
                  <a:srgbClr val="FF0000"/>
                </a:solidFill>
                <a:latin typeface="Arial"/>
                <a:ea typeface="Arial"/>
                <a:cs typeface="Arial"/>
                <a:sym typeface="Arial"/>
              </a:rPr>
              <a:t>NỘI</a:t>
            </a:r>
            <a:endParaRPr b="0" i="0" sz="1800" u="none" cap="none" strike="noStrike">
              <a:solidFill>
                <a:schemeClr val="dk1"/>
              </a:solidFill>
              <a:latin typeface="Calibri"/>
              <a:ea typeface="Calibri"/>
              <a:cs typeface="Calibri"/>
              <a:sym typeface="Calibri"/>
            </a:endParaRPr>
          </a:p>
        </p:txBody>
      </p:sp>
      <p:pic>
        <p:nvPicPr>
          <p:cNvPr id="200" name="Google Shape;200;p6"/>
          <p:cNvPicPr preferRelativeResize="0"/>
          <p:nvPr/>
        </p:nvPicPr>
        <p:blipFill rotWithShape="1">
          <a:blip r:embed="rId7">
            <a:alphaModFix/>
          </a:blip>
          <a:srcRect b="0" l="0" r="82017" t="0"/>
          <a:stretch/>
        </p:blipFill>
        <p:spPr>
          <a:xfrm>
            <a:off x="1" y="0"/>
            <a:ext cx="685562" cy="895349"/>
          </a:xfrm>
          <a:prstGeom prst="rect">
            <a:avLst/>
          </a:prstGeom>
          <a:noFill/>
          <a:ln>
            <a:noFill/>
          </a:ln>
        </p:spPr>
      </p:pic>
      <p:sp>
        <p:nvSpPr>
          <p:cNvPr id="201" name="Google Shape;20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500"/>
                                        <p:tgtEl>
                                          <p:spTgt spid="19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500"/>
                                        <p:tgtEl>
                                          <p:spTgt spid="1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500"/>
                                        <p:tgtEl>
                                          <p:spTgt spid="19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Thời xưa, đàn ông nhà giàu thường năm thê bảy thiếp. Tại sao rất ít đàn ông  nhà nghèo “ế vợ”" id="206" name="Google Shape;206;p7"/>
          <p:cNvPicPr preferRelativeResize="0"/>
          <p:nvPr/>
        </p:nvPicPr>
        <p:blipFill rotWithShape="1">
          <a:blip r:embed="rId3">
            <a:alphaModFix/>
          </a:blip>
          <a:srcRect b="0" l="0" r="0" t="0"/>
          <a:stretch/>
        </p:blipFill>
        <p:spPr>
          <a:xfrm>
            <a:off x="5748539" y="2121004"/>
            <a:ext cx="2826374" cy="2954058"/>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pic>
        <p:nvPicPr>
          <p:cNvPr descr="Đọc Rousseau: Con người sinh ra tự do, nhưng đâu đâu họ cũng sống trong  xiềng xích - Luật Khoa tạp chí" id="207" name="Google Shape;207;p7"/>
          <p:cNvPicPr preferRelativeResize="0"/>
          <p:nvPr/>
        </p:nvPicPr>
        <p:blipFill rotWithShape="1">
          <a:blip r:embed="rId4">
            <a:alphaModFix/>
          </a:blip>
          <a:srcRect b="0" l="0" r="0" t="0"/>
          <a:stretch/>
        </p:blipFill>
        <p:spPr>
          <a:xfrm>
            <a:off x="9194028" y="2121004"/>
            <a:ext cx="2826373" cy="2936115"/>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pic>
        <p:nvPicPr>
          <p:cNvPr descr="Tại sao các vị thần Hindu có nhiều tay thế? - Hồ Sơ Nhân Vật - Nhân vật  thần thoại Ấn Độ" id="208" name="Google Shape;208;p7"/>
          <p:cNvPicPr preferRelativeResize="0"/>
          <p:nvPr/>
        </p:nvPicPr>
        <p:blipFill rotWithShape="1">
          <a:blip r:embed="rId5">
            <a:alphaModFix/>
          </a:blip>
          <a:srcRect b="0" l="0" r="0" t="0"/>
          <a:stretch/>
        </p:blipFill>
        <p:spPr>
          <a:xfrm>
            <a:off x="2319399" y="2121004"/>
            <a:ext cx="2826374" cy="2936115"/>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209" name="Google Shape;209;p7"/>
          <p:cNvSpPr/>
          <p:nvPr/>
        </p:nvSpPr>
        <p:spPr>
          <a:xfrm>
            <a:off x="2279904" y="5431380"/>
            <a:ext cx="2826374"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1800"/>
              <a:buFont typeface="Arial"/>
              <a:buNone/>
            </a:pPr>
            <a:r>
              <a:rPr b="1" i="0" lang="en-US" sz="1800" u="none" cap="none" strike="noStrike">
                <a:solidFill>
                  <a:srgbClr val="0070C0"/>
                </a:solidFill>
                <a:latin typeface="Arial"/>
                <a:ea typeface="Arial"/>
                <a:cs typeface="Arial"/>
                <a:sym typeface="Arial"/>
              </a:rPr>
              <a:t>THUYẾT THẦN QUYỀN</a:t>
            </a:r>
            <a:endParaRPr b="1" i="0" sz="1800" u="none" cap="none" strike="noStrike">
              <a:solidFill>
                <a:srgbClr val="0070C0"/>
              </a:solidFill>
              <a:latin typeface="Arial"/>
              <a:ea typeface="Arial"/>
              <a:cs typeface="Arial"/>
              <a:sym typeface="Arial"/>
            </a:endParaRPr>
          </a:p>
        </p:txBody>
      </p:sp>
      <p:sp>
        <p:nvSpPr>
          <p:cNvPr id="210" name="Google Shape;210;p7"/>
          <p:cNvSpPr/>
          <p:nvPr/>
        </p:nvSpPr>
        <p:spPr>
          <a:xfrm>
            <a:off x="5829968" y="5460598"/>
            <a:ext cx="2733021"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1800"/>
              <a:buFont typeface="Arial"/>
              <a:buNone/>
            </a:pPr>
            <a:r>
              <a:rPr b="1" i="0" lang="en-US" sz="1800" u="none" cap="none" strike="noStrike">
                <a:solidFill>
                  <a:srgbClr val="0070C0"/>
                </a:solidFill>
                <a:latin typeface="Arial"/>
                <a:ea typeface="Arial"/>
                <a:cs typeface="Arial"/>
                <a:sym typeface="Arial"/>
              </a:rPr>
              <a:t>THUYẾT GIA TRƯỞNG</a:t>
            </a:r>
            <a:endParaRPr b="0" i="0" sz="1800" u="none" cap="none" strike="noStrike">
              <a:solidFill>
                <a:srgbClr val="0070C0"/>
              </a:solidFill>
              <a:latin typeface="Calibri"/>
              <a:ea typeface="Calibri"/>
              <a:cs typeface="Calibri"/>
              <a:sym typeface="Calibri"/>
            </a:endParaRPr>
          </a:p>
        </p:txBody>
      </p:sp>
      <p:sp>
        <p:nvSpPr>
          <p:cNvPr id="211" name="Google Shape;211;p7"/>
          <p:cNvSpPr/>
          <p:nvPr/>
        </p:nvSpPr>
        <p:spPr>
          <a:xfrm>
            <a:off x="9177892" y="5431380"/>
            <a:ext cx="2803014" cy="6462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70C0"/>
              </a:buClr>
              <a:buSzPts val="1800"/>
              <a:buFont typeface="Arial"/>
              <a:buNone/>
            </a:pPr>
            <a:r>
              <a:rPr b="1" i="0" lang="en-US" sz="1800" u="none" cap="none" strike="noStrike">
                <a:solidFill>
                  <a:srgbClr val="0070C0"/>
                </a:solidFill>
                <a:latin typeface="Arial"/>
                <a:ea typeface="Arial"/>
                <a:cs typeface="Arial"/>
                <a:sym typeface="Arial"/>
              </a:rPr>
              <a:t>THUYẾT KHẾ ƯỚC XÃ HỘI</a:t>
            </a:r>
            <a:endParaRPr b="0" i="0" sz="1800" u="none" cap="none" strike="noStrike">
              <a:solidFill>
                <a:srgbClr val="0070C0"/>
              </a:solidFill>
              <a:latin typeface="Arial"/>
              <a:ea typeface="Arial"/>
              <a:cs typeface="Arial"/>
              <a:sym typeface="Arial"/>
            </a:endParaRPr>
          </a:p>
        </p:txBody>
      </p:sp>
      <p:sp>
        <p:nvSpPr>
          <p:cNvPr id="212" name="Google Shape;212;p7"/>
          <p:cNvSpPr/>
          <p:nvPr/>
        </p:nvSpPr>
        <p:spPr>
          <a:xfrm>
            <a:off x="0" y="600961"/>
            <a:ext cx="12192000" cy="55395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3000"/>
              <a:buFont typeface="Arial"/>
              <a:buNone/>
            </a:pPr>
            <a:r>
              <a:rPr b="1" i="0" lang="en-US" sz="3000" u="none" cap="none" strike="noStrike">
                <a:solidFill>
                  <a:srgbClr val="FF0000"/>
                </a:solidFill>
                <a:latin typeface="Arial"/>
                <a:ea typeface="Arial"/>
                <a:cs typeface="Arial"/>
                <a:sym typeface="Arial"/>
              </a:rPr>
              <a:t>1. NGUỒN GỐC NHÀ NƯỚC</a:t>
            </a:r>
            <a:endParaRPr b="1" i="0" sz="3000" u="none" cap="none" strike="noStrike">
              <a:solidFill>
                <a:srgbClr val="FF0000"/>
              </a:solidFill>
              <a:latin typeface="Arial"/>
              <a:ea typeface="Arial"/>
              <a:cs typeface="Arial"/>
              <a:sym typeface="Arial"/>
            </a:endParaRPr>
          </a:p>
        </p:txBody>
      </p:sp>
      <p:pic>
        <p:nvPicPr>
          <p:cNvPr id="213" name="Google Shape;213;p7"/>
          <p:cNvPicPr preferRelativeResize="0"/>
          <p:nvPr/>
        </p:nvPicPr>
        <p:blipFill rotWithShape="1">
          <a:blip r:embed="rId6">
            <a:alphaModFix/>
          </a:blip>
          <a:srcRect b="0" l="11883" r="0" t="17943"/>
          <a:stretch/>
        </p:blipFill>
        <p:spPr>
          <a:xfrm>
            <a:off x="11130536" y="141521"/>
            <a:ext cx="1006967" cy="421629"/>
          </a:xfrm>
          <a:prstGeom prst="rect">
            <a:avLst/>
          </a:prstGeom>
          <a:noFill/>
          <a:ln>
            <a:noFill/>
          </a:ln>
        </p:spPr>
      </p:pic>
      <p:pic>
        <p:nvPicPr>
          <p:cNvPr descr="Blue Arrow Sticker by Shelter Movers for iOS &amp; Android | GIPHY" id="214" name="Google Shape;214;p7"/>
          <p:cNvPicPr preferRelativeResize="0"/>
          <p:nvPr/>
        </p:nvPicPr>
        <p:blipFill rotWithShape="1">
          <a:blip r:embed="rId7">
            <a:alphaModFix/>
          </a:blip>
          <a:srcRect b="0" l="0" r="0" t="0"/>
          <a:stretch/>
        </p:blipFill>
        <p:spPr>
          <a:xfrm flipH="1">
            <a:off x="2172803" y="527705"/>
            <a:ext cx="1002665" cy="735288"/>
          </a:xfrm>
          <a:prstGeom prst="rect">
            <a:avLst/>
          </a:prstGeom>
          <a:noFill/>
          <a:ln>
            <a:noFill/>
          </a:ln>
        </p:spPr>
      </p:pic>
      <p:pic>
        <p:nvPicPr>
          <p:cNvPr descr="Blue Arrow Sticker by Shelter Movers for iOS &amp; Android | GIPHY" id="215" name="Google Shape;215;p7"/>
          <p:cNvPicPr preferRelativeResize="0"/>
          <p:nvPr/>
        </p:nvPicPr>
        <p:blipFill rotWithShape="1">
          <a:blip r:embed="rId7">
            <a:alphaModFix/>
          </a:blip>
          <a:srcRect b="0" l="0" r="0" t="0"/>
          <a:stretch/>
        </p:blipFill>
        <p:spPr>
          <a:xfrm>
            <a:off x="9194028" y="546071"/>
            <a:ext cx="1002665" cy="735288"/>
          </a:xfrm>
          <a:prstGeom prst="rect">
            <a:avLst/>
          </a:prstGeom>
          <a:noFill/>
          <a:ln>
            <a:noFill/>
          </a:ln>
        </p:spPr>
      </p:pic>
      <p:pic>
        <p:nvPicPr>
          <p:cNvPr id="216" name="Google Shape;216;p7"/>
          <p:cNvPicPr preferRelativeResize="0"/>
          <p:nvPr/>
        </p:nvPicPr>
        <p:blipFill rotWithShape="1">
          <a:blip r:embed="rId8">
            <a:alphaModFix/>
          </a:blip>
          <a:srcRect b="0" l="0" r="82017" t="0"/>
          <a:stretch/>
        </p:blipFill>
        <p:spPr>
          <a:xfrm>
            <a:off x="1" y="0"/>
            <a:ext cx="685562" cy="895349"/>
          </a:xfrm>
          <a:prstGeom prst="rect">
            <a:avLst/>
          </a:prstGeom>
          <a:noFill/>
          <a:ln>
            <a:noFill/>
          </a:ln>
        </p:spPr>
      </p:pic>
      <p:sp>
        <p:nvSpPr>
          <p:cNvPr id="217" name="Google Shape;21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descr="Tại sao các vị thần Hindu có nhiều tay thế? - Hồ Sơ Nhân Vật - Nhân vật  thần thoại Ấn Độ" id="222" name="Google Shape;222;p8"/>
          <p:cNvPicPr preferRelativeResize="0"/>
          <p:nvPr/>
        </p:nvPicPr>
        <p:blipFill rotWithShape="1">
          <a:blip r:embed="rId3">
            <a:alphaModFix/>
          </a:blip>
          <a:srcRect b="0" l="0" r="0" t="0"/>
          <a:stretch/>
        </p:blipFill>
        <p:spPr>
          <a:xfrm>
            <a:off x="308660" y="1796438"/>
            <a:ext cx="3163544" cy="3286376"/>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568"/>
              </a:srgbClr>
            </a:outerShdw>
          </a:effectLst>
        </p:spPr>
      </p:pic>
      <p:sp>
        <p:nvSpPr>
          <p:cNvPr id="223" name="Google Shape;223;p8"/>
          <p:cNvSpPr/>
          <p:nvPr/>
        </p:nvSpPr>
        <p:spPr>
          <a:xfrm>
            <a:off x="308660" y="5471939"/>
            <a:ext cx="316354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1800"/>
              <a:buFont typeface="Arial"/>
              <a:buNone/>
            </a:pPr>
            <a:r>
              <a:rPr b="1" i="0" lang="en-US" sz="1800" u="none" cap="none" strike="noStrike">
                <a:solidFill>
                  <a:srgbClr val="0070C0"/>
                </a:solidFill>
                <a:latin typeface="Arial"/>
                <a:ea typeface="Arial"/>
                <a:cs typeface="Arial"/>
                <a:sym typeface="Arial"/>
              </a:rPr>
              <a:t>THUYẾT THẦN QUYỀN</a:t>
            </a:r>
            <a:endParaRPr b="1" i="0" sz="1800" u="none" cap="none" strike="noStrike">
              <a:solidFill>
                <a:srgbClr val="0070C0"/>
              </a:solidFill>
              <a:latin typeface="Arial"/>
              <a:ea typeface="Arial"/>
              <a:cs typeface="Arial"/>
              <a:sym typeface="Arial"/>
            </a:endParaRPr>
          </a:p>
        </p:txBody>
      </p:sp>
      <p:sp>
        <p:nvSpPr>
          <p:cNvPr id="224" name="Google Shape;224;p8"/>
          <p:cNvSpPr/>
          <p:nvPr/>
        </p:nvSpPr>
        <p:spPr>
          <a:xfrm>
            <a:off x="0" y="600961"/>
            <a:ext cx="12192000" cy="55395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3000"/>
              <a:buFont typeface="Arial"/>
              <a:buNone/>
            </a:pPr>
            <a:r>
              <a:rPr b="1" i="0" lang="en-US" sz="3000" u="none" cap="none" strike="noStrike">
                <a:solidFill>
                  <a:srgbClr val="FF0000"/>
                </a:solidFill>
                <a:latin typeface="Arial"/>
                <a:ea typeface="Arial"/>
                <a:cs typeface="Arial"/>
                <a:sym typeface="Arial"/>
              </a:rPr>
              <a:t>1. NGUỒN GỐC NHÀ NƯỚC</a:t>
            </a:r>
            <a:endParaRPr b="1" i="0" sz="3000" u="none" cap="none" strike="noStrike">
              <a:solidFill>
                <a:srgbClr val="FF0000"/>
              </a:solidFill>
              <a:latin typeface="Arial"/>
              <a:ea typeface="Arial"/>
              <a:cs typeface="Arial"/>
              <a:sym typeface="Arial"/>
            </a:endParaRPr>
          </a:p>
        </p:txBody>
      </p:sp>
      <p:pic>
        <p:nvPicPr>
          <p:cNvPr id="225" name="Google Shape;225;p8"/>
          <p:cNvPicPr preferRelativeResize="0"/>
          <p:nvPr/>
        </p:nvPicPr>
        <p:blipFill rotWithShape="1">
          <a:blip r:embed="rId4">
            <a:alphaModFix/>
          </a:blip>
          <a:srcRect b="0" l="11883" r="0" t="17943"/>
          <a:stretch/>
        </p:blipFill>
        <p:spPr>
          <a:xfrm>
            <a:off x="11130536" y="141521"/>
            <a:ext cx="1006967" cy="421629"/>
          </a:xfrm>
          <a:prstGeom prst="rect">
            <a:avLst/>
          </a:prstGeom>
          <a:noFill/>
          <a:ln>
            <a:noFill/>
          </a:ln>
        </p:spPr>
      </p:pic>
      <p:pic>
        <p:nvPicPr>
          <p:cNvPr descr="Blue Arrow Sticker by Shelter Movers for iOS &amp; Android | GIPHY" id="226" name="Google Shape;226;p8"/>
          <p:cNvPicPr preferRelativeResize="0"/>
          <p:nvPr/>
        </p:nvPicPr>
        <p:blipFill rotWithShape="1">
          <a:blip r:embed="rId5">
            <a:alphaModFix/>
          </a:blip>
          <a:srcRect b="0" l="0" r="0" t="0"/>
          <a:stretch/>
        </p:blipFill>
        <p:spPr>
          <a:xfrm flipH="1">
            <a:off x="2172803" y="527705"/>
            <a:ext cx="1002665" cy="735288"/>
          </a:xfrm>
          <a:prstGeom prst="rect">
            <a:avLst/>
          </a:prstGeom>
          <a:noFill/>
          <a:ln>
            <a:noFill/>
          </a:ln>
        </p:spPr>
      </p:pic>
      <p:pic>
        <p:nvPicPr>
          <p:cNvPr descr="Blue Arrow Sticker by Shelter Movers for iOS &amp; Android | GIPHY" id="227" name="Google Shape;227;p8"/>
          <p:cNvPicPr preferRelativeResize="0"/>
          <p:nvPr/>
        </p:nvPicPr>
        <p:blipFill rotWithShape="1">
          <a:blip r:embed="rId5">
            <a:alphaModFix/>
          </a:blip>
          <a:srcRect b="0" l="0" r="0" t="0"/>
          <a:stretch/>
        </p:blipFill>
        <p:spPr>
          <a:xfrm>
            <a:off x="9194028" y="546071"/>
            <a:ext cx="1002665" cy="735288"/>
          </a:xfrm>
          <a:prstGeom prst="rect">
            <a:avLst/>
          </a:prstGeom>
          <a:noFill/>
          <a:ln>
            <a:noFill/>
          </a:ln>
        </p:spPr>
      </p:pic>
      <p:pic>
        <p:nvPicPr>
          <p:cNvPr id="228" name="Google Shape;228;p8"/>
          <p:cNvPicPr preferRelativeResize="0"/>
          <p:nvPr/>
        </p:nvPicPr>
        <p:blipFill rotWithShape="1">
          <a:blip r:embed="rId6">
            <a:alphaModFix/>
          </a:blip>
          <a:srcRect b="0" l="0" r="82017" t="0"/>
          <a:stretch/>
        </p:blipFill>
        <p:spPr>
          <a:xfrm>
            <a:off x="1" y="0"/>
            <a:ext cx="685562" cy="895349"/>
          </a:xfrm>
          <a:prstGeom prst="rect">
            <a:avLst/>
          </a:prstGeom>
          <a:noFill/>
          <a:ln>
            <a:noFill/>
          </a:ln>
        </p:spPr>
      </p:pic>
      <p:sp>
        <p:nvSpPr>
          <p:cNvPr id="229" name="Google Shape;22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0" name="Google Shape;230;p8"/>
          <p:cNvSpPr/>
          <p:nvPr/>
        </p:nvSpPr>
        <p:spPr>
          <a:xfrm>
            <a:off x="4872514" y="2687938"/>
            <a:ext cx="4321514" cy="1807104"/>
          </a:xfrm>
          <a:prstGeom prst="bevel">
            <a:avLst>
              <a:gd fmla="val 12500" name="adj"/>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0070C0"/>
                </a:solidFill>
                <a:latin typeface="Arial"/>
                <a:ea typeface="Arial"/>
                <a:cs typeface="Arial"/>
                <a:sym typeface="Arial"/>
              </a:rPr>
              <a:t>Nhà nước là do thượng đế sáng tạo ra để bảo vệ trật tự chung</a:t>
            </a:r>
            <a:endParaRPr b="1" i="0" sz="2400" u="none" cap="none" strike="noStrike">
              <a:solidFill>
                <a:srgbClr val="0070C0"/>
              </a:solidFill>
              <a:latin typeface="Arial"/>
              <a:ea typeface="Arial"/>
              <a:cs typeface="Arial"/>
              <a:sym typeface="Arial"/>
            </a:endParaRPr>
          </a:p>
        </p:txBody>
      </p:sp>
      <p:sp>
        <p:nvSpPr>
          <p:cNvPr id="231" name="Google Shape;231;p8"/>
          <p:cNvSpPr/>
          <p:nvPr/>
        </p:nvSpPr>
        <p:spPr>
          <a:xfrm>
            <a:off x="3918925" y="3488804"/>
            <a:ext cx="835955" cy="205372"/>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500"/>
                                        <p:tgtEl>
                                          <p:spTgt spid="2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500"/>
                                        <p:tgtEl>
                                          <p:spTgt spid="2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20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2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9"/>
          <p:cNvSpPr/>
          <p:nvPr/>
        </p:nvSpPr>
        <p:spPr>
          <a:xfrm>
            <a:off x="0" y="600961"/>
            <a:ext cx="12192000" cy="55395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FF0000"/>
              </a:buClr>
              <a:buSzPts val="3000"/>
              <a:buFont typeface="Arial"/>
              <a:buNone/>
            </a:pPr>
            <a:r>
              <a:rPr b="1" i="0" lang="en-US" sz="3000" u="none" cap="none" strike="noStrike">
                <a:solidFill>
                  <a:srgbClr val="FF0000"/>
                </a:solidFill>
                <a:latin typeface="Arial"/>
                <a:ea typeface="Arial"/>
                <a:cs typeface="Arial"/>
                <a:sym typeface="Arial"/>
              </a:rPr>
              <a:t>1. NGUỒN GỐC NHÀ NƯỚC</a:t>
            </a:r>
            <a:endParaRPr b="1" i="0" sz="3000" u="none" cap="none" strike="noStrike">
              <a:solidFill>
                <a:srgbClr val="FF0000"/>
              </a:solidFill>
              <a:latin typeface="Arial"/>
              <a:ea typeface="Arial"/>
              <a:cs typeface="Arial"/>
              <a:sym typeface="Arial"/>
            </a:endParaRPr>
          </a:p>
        </p:txBody>
      </p:sp>
      <p:pic>
        <p:nvPicPr>
          <p:cNvPr id="237" name="Google Shape;237;p9"/>
          <p:cNvPicPr preferRelativeResize="0"/>
          <p:nvPr/>
        </p:nvPicPr>
        <p:blipFill rotWithShape="1">
          <a:blip r:embed="rId3">
            <a:alphaModFix/>
          </a:blip>
          <a:srcRect b="0" l="11883" r="0" t="17943"/>
          <a:stretch/>
        </p:blipFill>
        <p:spPr>
          <a:xfrm>
            <a:off x="11130536" y="141521"/>
            <a:ext cx="1006967" cy="421629"/>
          </a:xfrm>
          <a:prstGeom prst="rect">
            <a:avLst/>
          </a:prstGeom>
          <a:noFill/>
          <a:ln>
            <a:noFill/>
          </a:ln>
        </p:spPr>
      </p:pic>
      <p:pic>
        <p:nvPicPr>
          <p:cNvPr descr="Blue Arrow Sticker by Shelter Movers for iOS &amp; Android | GIPHY" id="238" name="Google Shape;238;p9"/>
          <p:cNvPicPr preferRelativeResize="0"/>
          <p:nvPr/>
        </p:nvPicPr>
        <p:blipFill rotWithShape="1">
          <a:blip r:embed="rId4">
            <a:alphaModFix/>
          </a:blip>
          <a:srcRect b="0" l="0" r="0" t="0"/>
          <a:stretch/>
        </p:blipFill>
        <p:spPr>
          <a:xfrm flipH="1">
            <a:off x="2172803" y="527705"/>
            <a:ext cx="1002665" cy="735288"/>
          </a:xfrm>
          <a:prstGeom prst="rect">
            <a:avLst/>
          </a:prstGeom>
          <a:noFill/>
          <a:ln>
            <a:noFill/>
          </a:ln>
        </p:spPr>
      </p:pic>
      <p:pic>
        <p:nvPicPr>
          <p:cNvPr descr="Blue Arrow Sticker by Shelter Movers for iOS &amp; Android | GIPHY" id="239" name="Google Shape;239;p9"/>
          <p:cNvPicPr preferRelativeResize="0"/>
          <p:nvPr/>
        </p:nvPicPr>
        <p:blipFill rotWithShape="1">
          <a:blip r:embed="rId4">
            <a:alphaModFix/>
          </a:blip>
          <a:srcRect b="0" l="0" r="0" t="0"/>
          <a:stretch/>
        </p:blipFill>
        <p:spPr>
          <a:xfrm>
            <a:off x="9194028" y="546071"/>
            <a:ext cx="1002665" cy="735288"/>
          </a:xfrm>
          <a:prstGeom prst="rect">
            <a:avLst/>
          </a:prstGeom>
          <a:noFill/>
          <a:ln>
            <a:noFill/>
          </a:ln>
        </p:spPr>
      </p:pic>
      <p:pic>
        <p:nvPicPr>
          <p:cNvPr id="240" name="Google Shape;240;p9"/>
          <p:cNvPicPr preferRelativeResize="0"/>
          <p:nvPr/>
        </p:nvPicPr>
        <p:blipFill rotWithShape="1">
          <a:blip r:embed="rId5">
            <a:alphaModFix/>
          </a:blip>
          <a:srcRect b="0" l="0" r="82017" t="0"/>
          <a:stretch/>
        </p:blipFill>
        <p:spPr>
          <a:xfrm>
            <a:off x="1" y="0"/>
            <a:ext cx="685562" cy="895349"/>
          </a:xfrm>
          <a:prstGeom prst="rect">
            <a:avLst/>
          </a:prstGeom>
          <a:noFill/>
          <a:ln>
            <a:noFill/>
          </a:ln>
        </p:spPr>
      </p:pic>
      <p:sp>
        <p:nvSpPr>
          <p:cNvPr id="241" name="Google Shape;24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2" name="Google Shape;242;p9"/>
          <p:cNvPicPr preferRelativeResize="0"/>
          <p:nvPr/>
        </p:nvPicPr>
        <p:blipFill rotWithShape="1">
          <a:blip r:embed="rId6">
            <a:alphaModFix/>
          </a:blip>
          <a:srcRect b="0" l="0" r="0" t="0"/>
          <a:stretch/>
        </p:blipFill>
        <p:spPr>
          <a:xfrm>
            <a:off x="2507734" y="2530779"/>
            <a:ext cx="3356190" cy="2133764"/>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grpSp>
        <p:nvGrpSpPr>
          <p:cNvPr id="243" name="Google Shape;243;p9"/>
          <p:cNvGrpSpPr/>
          <p:nvPr/>
        </p:nvGrpSpPr>
        <p:grpSpPr>
          <a:xfrm>
            <a:off x="6047753" y="3314009"/>
            <a:ext cx="2721865" cy="594399"/>
            <a:chOff x="4465068" y="3296804"/>
            <a:chExt cx="2721865" cy="594399"/>
          </a:xfrm>
        </p:grpSpPr>
        <p:sp>
          <p:nvSpPr>
            <p:cNvPr id="244" name="Google Shape;244;p9"/>
            <p:cNvSpPr/>
            <p:nvPr/>
          </p:nvSpPr>
          <p:spPr>
            <a:xfrm>
              <a:off x="4465068" y="3296804"/>
              <a:ext cx="2721865" cy="36929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70C0"/>
                </a:buClr>
                <a:buSzPts val="1800"/>
                <a:buFont typeface="Arial"/>
                <a:buNone/>
              </a:pPr>
              <a:r>
                <a:rPr b="1" i="0" lang="en-US" sz="1800" u="none" cap="none" strike="noStrike">
                  <a:solidFill>
                    <a:srgbClr val="0070C0"/>
                  </a:solidFill>
                  <a:latin typeface="Arial"/>
                  <a:ea typeface="Arial"/>
                  <a:cs typeface="Arial"/>
                  <a:sym typeface="Arial"/>
                </a:rPr>
                <a:t>THUYẾT GIA TRƯỞNG</a:t>
              </a:r>
              <a:endParaRPr b="0" i="0" sz="1800" u="none" cap="none" strike="noStrike">
                <a:solidFill>
                  <a:srgbClr val="0070C0"/>
                </a:solidFill>
                <a:latin typeface="Calibri"/>
                <a:ea typeface="Calibri"/>
                <a:cs typeface="Calibri"/>
                <a:sym typeface="Calibri"/>
              </a:endParaRPr>
            </a:p>
          </p:txBody>
        </p:sp>
        <p:sp>
          <p:nvSpPr>
            <p:cNvPr id="245" name="Google Shape;245;p9"/>
            <p:cNvSpPr/>
            <p:nvPr/>
          </p:nvSpPr>
          <p:spPr>
            <a:xfrm>
              <a:off x="5001080" y="3692434"/>
              <a:ext cx="1456073" cy="198769"/>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pic>
        <p:nvPicPr>
          <p:cNvPr id="246" name="Google Shape;246;p9"/>
          <p:cNvPicPr preferRelativeResize="0"/>
          <p:nvPr/>
        </p:nvPicPr>
        <p:blipFill rotWithShape="1">
          <a:blip r:embed="rId7">
            <a:alphaModFix/>
          </a:blip>
          <a:srcRect b="0" l="0" r="0" t="0"/>
          <a:stretch/>
        </p:blipFill>
        <p:spPr>
          <a:xfrm>
            <a:off x="8953447" y="2327951"/>
            <a:ext cx="3127183" cy="2539419"/>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500"/>
                                        <p:tgtEl>
                                          <p:spTgt spid="2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2023-07-28T03:02:29Z</dcterms:created>
  <dc:creator>DELL</dc:creator>
</cp:coreProperties>
</file>